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udio/m4a" Extension="m4a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18288000" cy="10287000"/>
  <p:notesSz cx="6858000" cy="9144000"/>
  <p:embeddedFontLst>
    <p:embeddedFont>
      <p:font typeface="Calibri (MS)" charset="1" panose="020F0502020204030204"/>
      <p:regular r:id="rId40"/>
    </p:embeddedFont>
    <p:embeddedFont>
      <p:font typeface="Georgia" charset="1" panose="02040502050405020303"/>
      <p:regular r:id="rId41"/>
    </p:embeddedFont>
    <p:embeddedFont>
      <p:font typeface="Helvetica Bold" charset="1" panose="020B0704020202030204"/>
      <p:regular r:id="rId42"/>
    </p:embeddedFont>
    <p:embeddedFont>
      <p:font typeface="Georgia Bold" charset="1" panose="02040802050405020203"/>
      <p:regular r:id="rId43"/>
    </p:embeddedFont>
    <p:embeddedFont>
      <p:font typeface="Helvetica" charset="1" panose="020B0504020202020204"/>
      <p:regular r:id="rId44"/>
    </p:embeddedFont>
    <p:embeddedFont>
      <p:font typeface="Calibri (MS) Bold" charset="1" panose="020F0702030404030204"/>
      <p:regular r:id="rId45"/>
    </p:embeddedFont>
    <p:embeddedFont>
      <p:font typeface="Georgia Bold Italics" charset="1" panose="02040802050405090203"/>
      <p:regular r:id="rId46"/>
    </p:embeddedFont>
    <p:embeddedFont>
      <p:font typeface="Helvetica Italics" charset="1" panose="020B0504020202090204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svg" Type="http://schemas.openxmlformats.org/officeDocument/2006/relationships/image"/><Relationship Id="rId4" Target="../media/aAG0v5fCzBo.m4a" Type="http://schemas.microsoft.com/office/2007/relationships/media"/><Relationship Id="rId5" Target="../media/aAG0v5fCzBo.m4a" Type="http://schemas.openxmlformats.org/officeDocument/2006/relationships/audio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VAG0h1TMwyA.mp4" Type="http://schemas.openxmlformats.org/officeDocument/2006/relationships/video"/><Relationship Id="rId4" Target="../media/VAG0h1TMwyA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VAG0h1TMwyA.mp4" Type="http://schemas.openxmlformats.org/officeDocument/2006/relationships/video"/><Relationship Id="rId4" Target="../media/VAG0h1TMwyA.mp4" Type="http://schemas.microsoft.com/office/2007/relationships/media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VAG0h1TMwyA.mp4" Type="http://schemas.openxmlformats.org/officeDocument/2006/relationships/video"/><Relationship Id="rId4" Target="../media/VAG0h1TMwyA.mp4" Type="http://schemas.microsoft.com/office/2007/relationships/media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VAG0h1TMwyA.mp4" Type="http://schemas.openxmlformats.org/officeDocument/2006/relationships/video"/><Relationship Id="rId4" Target="../media/VAG0h1TMwyA.mp4" Type="http://schemas.microsoft.com/office/2007/relationships/media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VAG0h-Nasp4.mp4" Type="http://schemas.openxmlformats.org/officeDocument/2006/relationships/video"/><Relationship Id="rId4" Target="../media/VAG0h-Nasp4.mp4" Type="http://schemas.microsoft.com/office/2007/relationships/media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VAG0h-Nasp4.mp4" Type="http://schemas.openxmlformats.org/officeDocument/2006/relationships/video"/><Relationship Id="rId4" Target="../media/VAG0h-Nasp4.mp4" Type="http://schemas.microsoft.com/office/2007/relationships/media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VAG0h-Nasp4.mp4" Type="http://schemas.openxmlformats.org/officeDocument/2006/relationships/video"/><Relationship Id="rId4" Target="../media/VAG0h-Nasp4.mp4" Type="http://schemas.microsoft.com/office/2007/relationships/media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VAG0h-Nasp4.mp4" Type="http://schemas.openxmlformats.org/officeDocument/2006/relationships/video"/><Relationship Id="rId4" Target="../media/VAG0h-Nasp4.mp4" Type="http://schemas.microsoft.com/office/2007/relationships/media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VAG0iEtlZl4.mp4" Type="http://schemas.openxmlformats.org/officeDocument/2006/relationships/video"/><Relationship Id="rId4" Target="../media/VAG0iEtlZl4.mp4" Type="http://schemas.microsoft.com/office/2007/relationships/media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VAG0iEtlZl4.mp4" Type="http://schemas.openxmlformats.org/officeDocument/2006/relationships/video"/><Relationship Id="rId4" Target="../media/VAG0iEtlZl4.mp4" Type="http://schemas.microsoft.com/office/2007/relationships/media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VAG0iEtlZl4.mp4" Type="http://schemas.openxmlformats.org/officeDocument/2006/relationships/video"/><Relationship Id="rId4" Target="../media/VAG0iEtlZl4.mp4" Type="http://schemas.microsoft.com/office/2007/relationships/media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VAG0iEtlZl4.mp4" Type="http://schemas.openxmlformats.org/officeDocument/2006/relationships/video"/><Relationship Id="rId4" Target="../media/VAG0iEtlZl4.mp4" Type="http://schemas.microsoft.com/office/2007/relationships/media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VAG0iEtlZl4.mp4" Type="http://schemas.openxmlformats.org/officeDocument/2006/relationships/video"/><Relationship Id="rId4" Target="../media/VAG0iEtlZl4.mp4" Type="http://schemas.microsoft.com/office/2007/relationships/media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VAG0iEtlZl4.mp4" Type="http://schemas.openxmlformats.org/officeDocument/2006/relationships/video"/><Relationship Id="rId4" Target="../media/VAG0iEtlZl4.mp4" Type="http://schemas.microsoft.com/office/2007/relationships/media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VAG0iEtlZl4.mp4" Type="http://schemas.openxmlformats.org/officeDocument/2006/relationships/video"/><Relationship Id="rId4" Target="../media/VAG0iEtlZl4.mp4" Type="http://schemas.microsoft.com/office/2007/relationships/media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VAG0iEtlZl4.mp4" Type="http://schemas.openxmlformats.org/officeDocument/2006/relationships/video"/><Relationship Id="rId4" Target="../media/VAG0iEtlZl4.mp4" Type="http://schemas.microsoft.com/office/2007/relationships/media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VAG0iEtlZl4.mp4" Type="http://schemas.openxmlformats.org/officeDocument/2006/relationships/video"/><Relationship Id="rId4" Target="../media/VAG0iEtlZl4.mp4" Type="http://schemas.microsoft.com/office/2007/relationships/media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VAG0h1TMwyA.mp4" Type="http://schemas.openxmlformats.org/officeDocument/2006/relationships/video"/><Relationship Id="rId4" Target="../media/VAG0h1TMwyA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VAG0h1TMwyA.mp4" Type="http://schemas.openxmlformats.org/officeDocument/2006/relationships/video"/><Relationship Id="rId4" Target="../media/VAG0h1TMwyA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76041" y="5875503"/>
            <a:ext cx="9135915" cy="3453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2"/>
              </a:lnSpc>
            </a:pPr>
            <a:r>
              <a:rPr lang="en-US" sz="54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Python - Conditionals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36782" y="3452361"/>
            <a:ext cx="16040346" cy="992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92D050"/>
                </a:solidFill>
                <a:latin typeface="Calibri (MS)"/>
                <a:ea typeface="Calibri (MS)"/>
                <a:cs typeface="Calibri (MS)"/>
                <a:sym typeface="Calibri (MS)"/>
              </a:rPr>
              <a:t>ICT Learning Centre @ UL - Python and ML Foundations</a:t>
            </a:r>
          </a:p>
        </p:txBody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>
                  <p14:trim st="531.0200" end="403.788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629650" y="4629150"/>
            <a:ext cx="10287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cmd cmd="playFrom(0.0)">
              <p:cBhvr>
                <p:cTn/>
                <p:tgtEl>
                  <p:spTgt spid="5"/>
                </p:tgtEl>
              </p:cBhvr>
            </p:cmd>
            <p:audio>
              <p:cMediaNode vol="37000" showWhenStopped="false">
                <p:cTn/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59175.2140" end="55542.476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4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86790.8570" end="36164.680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4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93479.6530" end="14949.777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4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19078.2550" end="3713.335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4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 strike="noStrike" u="non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The </a:t>
            </a:r>
            <a:r>
              <a:rPr lang="en-US" b="true" sz="6000" i="true" strike="noStrike" u="none">
                <a:solidFill>
                  <a:srgbClr val="005336"/>
                </a:solidFill>
                <a:latin typeface="Georgia Bold Italics"/>
                <a:ea typeface="Georgia Bold Italics"/>
                <a:cs typeface="Georgia Bold Italics"/>
                <a:sym typeface="Georgia Bold Italics"/>
              </a:rPr>
              <a:t>elif</a:t>
            </a:r>
            <a:r>
              <a:rPr lang="en-US" b="true" sz="6000" strike="noStrike" u="non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 statement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3345" y="2497776"/>
            <a:ext cx="15590520" cy="53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Short for “else if”.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629729" y="3977696"/>
            <a:ext cx="2961144" cy="1266432"/>
            <a:chOff x="0" y="0"/>
            <a:chExt cx="3948192" cy="16885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700" y="12700"/>
              <a:ext cx="3922776" cy="1663192"/>
            </a:xfrm>
            <a:custGeom>
              <a:avLst/>
              <a:gdLst/>
              <a:ahLst/>
              <a:cxnLst/>
              <a:rect r="r" b="b" t="t" l="l"/>
              <a:pathLst>
                <a:path h="1663192" w="3922776">
                  <a:moveTo>
                    <a:pt x="0" y="831596"/>
                  </a:moveTo>
                  <a:lnTo>
                    <a:pt x="1961388" y="0"/>
                  </a:lnTo>
                  <a:lnTo>
                    <a:pt x="3922776" y="831596"/>
                  </a:lnTo>
                  <a:lnTo>
                    <a:pt x="1961388" y="1663192"/>
                  </a:lnTo>
                  <a:close/>
                </a:path>
              </a:pathLst>
            </a:custGeom>
            <a:solidFill>
              <a:srgbClr val="00533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-381"/>
              <a:ext cx="3948176" cy="1689354"/>
            </a:xfrm>
            <a:custGeom>
              <a:avLst/>
              <a:gdLst/>
              <a:ahLst/>
              <a:cxnLst/>
              <a:rect r="r" b="b" t="t" l="l"/>
              <a:pathLst>
                <a:path h="1689354" w="3948176">
                  <a:moveTo>
                    <a:pt x="7747" y="832993"/>
                  </a:moveTo>
                  <a:lnTo>
                    <a:pt x="1969135" y="1397"/>
                  </a:lnTo>
                  <a:cubicBezTo>
                    <a:pt x="1972310" y="0"/>
                    <a:pt x="1975866" y="0"/>
                    <a:pt x="1979041" y="1397"/>
                  </a:cubicBezTo>
                  <a:lnTo>
                    <a:pt x="3940429" y="832993"/>
                  </a:lnTo>
                  <a:cubicBezTo>
                    <a:pt x="3945128" y="835025"/>
                    <a:pt x="3948176" y="839597"/>
                    <a:pt x="3948176" y="844677"/>
                  </a:cubicBezTo>
                  <a:cubicBezTo>
                    <a:pt x="3948176" y="849757"/>
                    <a:pt x="3945128" y="854329"/>
                    <a:pt x="3940429" y="856361"/>
                  </a:cubicBezTo>
                  <a:lnTo>
                    <a:pt x="1979041" y="1687957"/>
                  </a:lnTo>
                  <a:cubicBezTo>
                    <a:pt x="1975866" y="1689354"/>
                    <a:pt x="1972310" y="1689354"/>
                    <a:pt x="1969135" y="1687957"/>
                  </a:cubicBezTo>
                  <a:lnTo>
                    <a:pt x="7747" y="856361"/>
                  </a:lnTo>
                  <a:cubicBezTo>
                    <a:pt x="3048" y="854329"/>
                    <a:pt x="0" y="849757"/>
                    <a:pt x="0" y="844677"/>
                  </a:cubicBezTo>
                  <a:cubicBezTo>
                    <a:pt x="0" y="839597"/>
                    <a:pt x="3048" y="835025"/>
                    <a:pt x="7747" y="832993"/>
                  </a:cubicBezTo>
                  <a:moveTo>
                    <a:pt x="17653" y="856361"/>
                  </a:moveTo>
                  <a:lnTo>
                    <a:pt x="12700" y="844677"/>
                  </a:lnTo>
                  <a:lnTo>
                    <a:pt x="17653" y="832993"/>
                  </a:lnTo>
                  <a:lnTo>
                    <a:pt x="1979041" y="1664589"/>
                  </a:lnTo>
                  <a:lnTo>
                    <a:pt x="1974088" y="1676273"/>
                  </a:lnTo>
                  <a:lnTo>
                    <a:pt x="1969135" y="1664589"/>
                  </a:lnTo>
                  <a:lnTo>
                    <a:pt x="3930523" y="832993"/>
                  </a:lnTo>
                  <a:lnTo>
                    <a:pt x="3935476" y="844677"/>
                  </a:lnTo>
                  <a:lnTo>
                    <a:pt x="3930523" y="856361"/>
                  </a:lnTo>
                  <a:lnTo>
                    <a:pt x="1969135" y="24765"/>
                  </a:lnTo>
                  <a:lnTo>
                    <a:pt x="1974088" y="13081"/>
                  </a:lnTo>
                  <a:lnTo>
                    <a:pt x="1979041" y="24765"/>
                  </a:lnTo>
                  <a:lnTo>
                    <a:pt x="17653" y="856361"/>
                  </a:lnTo>
                  <a:close/>
                </a:path>
              </a:pathLst>
            </a:custGeom>
            <a:solidFill>
              <a:srgbClr val="172C5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948192" cy="17362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2100" b="true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Condition 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907206" y="5813657"/>
            <a:ext cx="2247636" cy="884629"/>
            <a:chOff x="0" y="0"/>
            <a:chExt cx="2996848" cy="117950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2700" y="12700"/>
              <a:ext cx="2971419" cy="1154049"/>
            </a:xfrm>
            <a:custGeom>
              <a:avLst/>
              <a:gdLst/>
              <a:ahLst/>
              <a:cxnLst/>
              <a:rect r="r" b="b" t="t" l="l"/>
              <a:pathLst>
                <a:path h="1154049" w="2971419">
                  <a:moveTo>
                    <a:pt x="0" y="0"/>
                  </a:moveTo>
                  <a:lnTo>
                    <a:pt x="2971419" y="0"/>
                  </a:lnTo>
                  <a:lnTo>
                    <a:pt x="2971419" y="1154049"/>
                  </a:lnTo>
                  <a:lnTo>
                    <a:pt x="0" y="1154049"/>
                  </a:lnTo>
                  <a:close/>
                </a:path>
              </a:pathLst>
            </a:custGeom>
            <a:solidFill>
              <a:srgbClr val="005337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996819" cy="1179449"/>
            </a:xfrm>
            <a:custGeom>
              <a:avLst/>
              <a:gdLst/>
              <a:ahLst/>
              <a:cxnLst/>
              <a:rect r="r" b="b" t="t" l="l"/>
              <a:pathLst>
                <a:path h="1179449" w="2996819">
                  <a:moveTo>
                    <a:pt x="12700" y="0"/>
                  </a:moveTo>
                  <a:lnTo>
                    <a:pt x="2984119" y="0"/>
                  </a:lnTo>
                  <a:cubicBezTo>
                    <a:pt x="2991104" y="0"/>
                    <a:pt x="2996819" y="5715"/>
                    <a:pt x="2996819" y="12700"/>
                  </a:cubicBezTo>
                  <a:lnTo>
                    <a:pt x="2996819" y="1166749"/>
                  </a:lnTo>
                  <a:cubicBezTo>
                    <a:pt x="2996819" y="1173734"/>
                    <a:pt x="2991104" y="1179449"/>
                    <a:pt x="2984119" y="1179449"/>
                  </a:cubicBezTo>
                  <a:lnTo>
                    <a:pt x="12700" y="1179449"/>
                  </a:lnTo>
                  <a:cubicBezTo>
                    <a:pt x="5715" y="1179449"/>
                    <a:pt x="0" y="1173734"/>
                    <a:pt x="0" y="116674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66749"/>
                  </a:lnTo>
                  <a:lnTo>
                    <a:pt x="12700" y="1166749"/>
                  </a:lnTo>
                  <a:lnTo>
                    <a:pt x="12700" y="1154049"/>
                  </a:lnTo>
                  <a:lnTo>
                    <a:pt x="2984119" y="1154049"/>
                  </a:lnTo>
                  <a:lnTo>
                    <a:pt x="2984119" y="1166749"/>
                  </a:lnTo>
                  <a:lnTo>
                    <a:pt x="2971419" y="1166749"/>
                  </a:lnTo>
                  <a:lnTo>
                    <a:pt x="2971419" y="12700"/>
                  </a:lnTo>
                  <a:lnTo>
                    <a:pt x="2984119" y="12700"/>
                  </a:lnTo>
                  <a:lnTo>
                    <a:pt x="298411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72C5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2996848" cy="1236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Do something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 flipH="true">
            <a:off x="4975568" y="5511893"/>
            <a:ext cx="2134733" cy="301765"/>
          </a:xfrm>
          <a:prstGeom prst="line">
            <a:avLst/>
          </a:prstGeom>
          <a:ln cap="rnd" w="3810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>
            <a:off x="7110301" y="5234613"/>
            <a:ext cx="2652156" cy="588572"/>
          </a:xfrm>
          <a:prstGeom prst="line">
            <a:avLst/>
          </a:prstGeom>
          <a:ln cap="rnd" w="3810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5" id="15"/>
          <p:cNvSpPr txBox="true"/>
          <p:nvPr/>
        </p:nvSpPr>
        <p:spPr>
          <a:xfrm rot="0">
            <a:off x="5429320" y="4946174"/>
            <a:ext cx="960118" cy="519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b="true">
                <a:solidFill>
                  <a:srgbClr val="00533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True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831164" y="4946174"/>
            <a:ext cx="920493" cy="519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b="true">
                <a:solidFill>
                  <a:srgbClr val="00533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False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6461365" y="5915678"/>
            <a:ext cx="6640284" cy="2616760"/>
            <a:chOff x="0" y="0"/>
            <a:chExt cx="8853712" cy="3489014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2414042" y="0"/>
              <a:ext cx="3948192" cy="1688576"/>
              <a:chOff x="0" y="0"/>
              <a:chExt cx="3948192" cy="1688576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12700" y="12700"/>
                <a:ext cx="3922776" cy="1663192"/>
              </a:xfrm>
              <a:custGeom>
                <a:avLst/>
                <a:gdLst/>
                <a:ahLst/>
                <a:cxnLst/>
                <a:rect r="r" b="b" t="t" l="l"/>
                <a:pathLst>
                  <a:path h="1663192" w="3922776">
                    <a:moveTo>
                      <a:pt x="0" y="831596"/>
                    </a:moveTo>
                    <a:lnTo>
                      <a:pt x="1961388" y="0"/>
                    </a:lnTo>
                    <a:lnTo>
                      <a:pt x="3922776" y="831596"/>
                    </a:lnTo>
                    <a:lnTo>
                      <a:pt x="1961388" y="1663192"/>
                    </a:lnTo>
                    <a:close/>
                  </a:path>
                </a:pathLst>
              </a:custGeom>
              <a:solidFill>
                <a:srgbClr val="005337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-381"/>
                <a:ext cx="3948176" cy="1689354"/>
              </a:xfrm>
              <a:custGeom>
                <a:avLst/>
                <a:gdLst/>
                <a:ahLst/>
                <a:cxnLst/>
                <a:rect r="r" b="b" t="t" l="l"/>
                <a:pathLst>
                  <a:path h="1689354" w="3948176">
                    <a:moveTo>
                      <a:pt x="7747" y="832993"/>
                    </a:moveTo>
                    <a:lnTo>
                      <a:pt x="1969135" y="1397"/>
                    </a:lnTo>
                    <a:cubicBezTo>
                      <a:pt x="1972310" y="0"/>
                      <a:pt x="1975866" y="0"/>
                      <a:pt x="1979041" y="1397"/>
                    </a:cubicBezTo>
                    <a:lnTo>
                      <a:pt x="3940429" y="832993"/>
                    </a:lnTo>
                    <a:cubicBezTo>
                      <a:pt x="3945128" y="835025"/>
                      <a:pt x="3948176" y="839597"/>
                      <a:pt x="3948176" y="844677"/>
                    </a:cubicBezTo>
                    <a:cubicBezTo>
                      <a:pt x="3948176" y="849757"/>
                      <a:pt x="3945128" y="854329"/>
                      <a:pt x="3940429" y="856361"/>
                    </a:cubicBezTo>
                    <a:lnTo>
                      <a:pt x="1979041" y="1687957"/>
                    </a:lnTo>
                    <a:cubicBezTo>
                      <a:pt x="1975866" y="1689354"/>
                      <a:pt x="1972310" y="1689354"/>
                      <a:pt x="1969135" y="1687957"/>
                    </a:cubicBezTo>
                    <a:lnTo>
                      <a:pt x="7747" y="856361"/>
                    </a:lnTo>
                    <a:cubicBezTo>
                      <a:pt x="3048" y="854329"/>
                      <a:pt x="0" y="849757"/>
                      <a:pt x="0" y="844677"/>
                    </a:cubicBezTo>
                    <a:cubicBezTo>
                      <a:pt x="0" y="839597"/>
                      <a:pt x="3048" y="835025"/>
                      <a:pt x="7747" y="832993"/>
                    </a:cubicBezTo>
                    <a:moveTo>
                      <a:pt x="17653" y="856361"/>
                    </a:moveTo>
                    <a:lnTo>
                      <a:pt x="12700" y="844677"/>
                    </a:lnTo>
                    <a:lnTo>
                      <a:pt x="17653" y="832993"/>
                    </a:lnTo>
                    <a:lnTo>
                      <a:pt x="1979041" y="1664589"/>
                    </a:lnTo>
                    <a:lnTo>
                      <a:pt x="1974088" y="1676273"/>
                    </a:lnTo>
                    <a:lnTo>
                      <a:pt x="1969135" y="1664589"/>
                    </a:lnTo>
                    <a:lnTo>
                      <a:pt x="3930523" y="832993"/>
                    </a:lnTo>
                    <a:lnTo>
                      <a:pt x="3935476" y="844677"/>
                    </a:lnTo>
                    <a:lnTo>
                      <a:pt x="3930523" y="856361"/>
                    </a:lnTo>
                    <a:lnTo>
                      <a:pt x="1969135" y="24765"/>
                    </a:lnTo>
                    <a:lnTo>
                      <a:pt x="1974088" y="13081"/>
                    </a:lnTo>
                    <a:lnTo>
                      <a:pt x="1979041" y="24765"/>
                    </a:lnTo>
                    <a:lnTo>
                      <a:pt x="17653" y="856361"/>
                    </a:lnTo>
                    <a:close/>
                  </a:path>
                </a:pathLst>
              </a:custGeom>
              <a:solidFill>
                <a:srgbClr val="172C51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47625"/>
                <a:ext cx="3948192" cy="173620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  <a:r>
                  <a:rPr lang="en-US" sz="2100" b="true">
                    <a:solidFill>
                      <a:srgbClr val="FFFFFF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Condition 2</a:t>
                </a: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0" y="2309508"/>
              <a:ext cx="2996848" cy="1179506"/>
              <a:chOff x="0" y="0"/>
              <a:chExt cx="2996848" cy="1179506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12700" y="12700"/>
                <a:ext cx="2971419" cy="1154049"/>
              </a:xfrm>
              <a:custGeom>
                <a:avLst/>
                <a:gdLst/>
                <a:ahLst/>
                <a:cxnLst/>
                <a:rect r="r" b="b" t="t" l="l"/>
                <a:pathLst>
                  <a:path h="1154049" w="2971419">
                    <a:moveTo>
                      <a:pt x="0" y="0"/>
                    </a:moveTo>
                    <a:lnTo>
                      <a:pt x="2971419" y="0"/>
                    </a:lnTo>
                    <a:lnTo>
                      <a:pt x="2971419" y="1154049"/>
                    </a:lnTo>
                    <a:lnTo>
                      <a:pt x="0" y="1154049"/>
                    </a:lnTo>
                    <a:close/>
                  </a:path>
                </a:pathLst>
              </a:custGeom>
              <a:solidFill>
                <a:srgbClr val="005337"/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2996819" cy="1179449"/>
              </a:xfrm>
              <a:custGeom>
                <a:avLst/>
                <a:gdLst/>
                <a:ahLst/>
                <a:cxnLst/>
                <a:rect r="r" b="b" t="t" l="l"/>
                <a:pathLst>
                  <a:path h="1179449" w="2996819">
                    <a:moveTo>
                      <a:pt x="12700" y="0"/>
                    </a:moveTo>
                    <a:lnTo>
                      <a:pt x="2984119" y="0"/>
                    </a:lnTo>
                    <a:cubicBezTo>
                      <a:pt x="2991104" y="0"/>
                      <a:pt x="2996819" y="5715"/>
                      <a:pt x="2996819" y="12700"/>
                    </a:cubicBezTo>
                    <a:lnTo>
                      <a:pt x="2996819" y="1166749"/>
                    </a:lnTo>
                    <a:cubicBezTo>
                      <a:pt x="2996819" y="1173734"/>
                      <a:pt x="2991104" y="1179449"/>
                      <a:pt x="2984119" y="1179449"/>
                    </a:cubicBezTo>
                    <a:lnTo>
                      <a:pt x="12700" y="1179449"/>
                    </a:lnTo>
                    <a:cubicBezTo>
                      <a:pt x="5715" y="1179449"/>
                      <a:pt x="0" y="1173734"/>
                      <a:pt x="0" y="1166749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1166749"/>
                    </a:lnTo>
                    <a:lnTo>
                      <a:pt x="12700" y="1166749"/>
                    </a:lnTo>
                    <a:lnTo>
                      <a:pt x="12700" y="1154049"/>
                    </a:lnTo>
                    <a:lnTo>
                      <a:pt x="2984119" y="1154049"/>
                    </a:lnTo>
                    <a:lnTo>
                      <a:pt x="2984119" y="1166749"/>
                    </a:lnTo>
                    <a:lnTo>
                      <a:pt x="2971419" y="1166749"/>
                    </a:lnTo>
                    <a:lnTo>
                      <a:pt x="2971419" y="12700"/>
                    </a:lnTo>
                    <a:lnTo>
                      <a:pt x="2984119" y="12700"/>
                    </a:lnTo>
                    <a:lnTo>
                      <a:pt x="2984119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172C51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57150"/>
                <a:ext cx="2996848" cy="1236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40"/>
                  </a:lnSpc>
                </a:pPr>
                <a:r>
                  <a:rPr lang="en-US" sz="27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Do something</a:t>
                </a:r>
              </a:p>
            </p:txBody>
          </p:sp>
        </p:grpSp>
        <p:sp>
          <p:nvSpPr>
            <p:cNvPr name="AutoShape 26" id="26"/>
            <p:cNvSpPr/>
            <p:nvPr/>
          </p:nvSpPr>
          <p:spPr>
            <a:xfrm flipH="true">
              <a:off x="1498424" y="1675889"/>
              <a:ext cx="2889714" cy="633619"/>
            </a:xfrm>
            <a:prstGeom prst="line">
              <a:avLst/>
            </a:prstGeom>
            <a:ln cap="rnd" w="50800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TextBox 27" id="27"/>
            <p:cNvSpPr txBox="true"/>
            <p:nvPr/>
          </p:nvSpPr>
          <p:spPr>
            <a:xfrm rot="0">
              <a:off x="2174768" y="1264246"/>
              <a:ext cx="1280158" cy="6738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</a:pPr>
              <a:r>
                <a:rPr lang="en-US" sz="2700" b="true">
                  <a:solidFill>
                    <a:srgbClr val="005337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True</a:t>
              </a:r>
            </a:p>
          </p:txBody>
        </p:sp>
        <p:grpSp>
          <p:nvGrpSpPr>
            <p:cNvPr name="Group 28" id="28"/>
            <p:cNvGrpSpPr/>
            <p:nvPr/>
          </p:nvGrpSpPr>
          <p:grpSpPr>
            <a:xfrm rot="0">
              <a:off x="5856864" y="2309506"/>
              <a:ext cx="2996848" cy="1179506"/>
              <a:chOff x="0" y="0"/>
              <a:chExt cx="2996848" cy="1179506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12700" y="12700"/>
                <a:ext cx="2971419" cy="1154049"/>
              </a:xfrm>
              <a:custGeom>
                <a:avLst/>
                <a:gdLst/>
                <a:ahLst/>
                <a:cxnLst/>
                <a:rect r="r" b="b" t="t" l="l"/>
                <a:pathLst>
                  <a:path h="1154049" w="2971419">
                    <a:moveTo>
                      <a:pt x="0" y="0"/>
                    </a:moveTo>
                    <a:lnTo>
                      <a:pt x="2971419" y="0"/>
                    </a:lnTo>
                    <a:lnTo>
                      <a:pt x="2971419" y="1154049"/>
                    </a:lnTo>
                    <a:lnTo>
                      <a:pt x="0" y="1154049"/>
                    </a:lnTo>
                    <a:close/>
                  </a:path>
                </a:pathLst>
              </a:custGeom>
              <a:solidFill>
                <a:srgbClr val="005337"/>
              </a:solidFill>
            </p:spPr>
          </p:sp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2996819" cy="1179449"/>
              </a:xfrm>
              <a:custGeom>
                <a:avLst/>
                <a:gdLst/>
                <a:ahLst/>
                <a:cxnLst/>
                <a:rect r="r" b="b" t="t" l="l"/>
                <a:pathLst>
                  <a:path h="1179449" w="2996819">
                    <a:moveTo>
                      <a:pt x="12700" y="0"/>
                    </a:moveTo>
                    <a:lnTo>
                      <a:pt x="2984119" y="0"/>
                    </a:lnTo>
                    <a:cubicBezTo>
                      <a:pt x="2991104" y="0"/>
                      <a:pt x="2996819" y="5715"/>
                      <a:pt x="2996819" y="12700"/>
                    </a:cubicBezTo>
                    <a:lnTo>
                      <a:pt x="2996819" y="1166749"/>
                    </a:lnTo>
                    <a:cubicBezTo>
                      <a:pt x="2996819" y="1173734"/>
                      <a:pt x="2991104" y="1179449"/>
                      <a:pt x="2984119" y="1179449"/>
                    </a:cubicBezTo>
                    <a:lnTo>
                      <a:pt x="12700" y="1179449"/>
                    </a:lnTo>
                    <a:cubicBezTo>
                      <a:pt x="5715" y="1179449"/>
                      <a:pt x="0" y="1173734"/>
                      <a:pt x="0" y="1166749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1166749"/>
                    </a:lnTo>
                    <a:lnTo>
                      <a:pt x="12700" y="1166749"/>
                    </a:lnTo>
                    <a:lnTo>
                      <a:pt x="12700" y="1154049"/>
                    </a:lnTo>
                    <a:lnTo>
                      <a:pt x="2984119" y="1154049"/>
                    </a:lnTo>
                    <a:lnTo>
                      <a:pt x="2984119" y="1166749"/>
                    </a:lnTo>
                    <a:lnTo>
                      <a:pt x="2971419" y="1166749"/>
                    </a:lnTo>
                    <a:lnTo>
                      <a:pt x="2971419" y="12700"/>
                    </a:lnTo>
                    <a:lnTo>
                      <a:pt x="2984119" y="12700"/>
                    </a:lnTo>
                    <a:lnTo>
                      <a:pt x="2984119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172C51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57150"/>
                <a:ext cx="2996848" cy="1236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40"/>
                  </a:lnSpc>
                </a:pPr>
                <a:r>
                  <a:rPr lang="en-US" sz="27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Do something else</a:t>
                </a:r>
              </a:p>
            </p:txBody>
          </p:sp>
        </p:grpSp>
        <p:sp>
          <p:nvSpPr>
            <p:cNvPr name="AutoShape 32" id="32"/>
            <p:cNvSpPr/>
            <p:nvPr/>
          </p:nvSpPr>
          <p:spPr>
            <a:xfrm>
              <a:off x="4388138" y="1675889"/>
              <a:ext cx="2967150" cy="633617"/>
            </a:xfrm>
            <a:prstGeom prst="line">
              <a:avLst/>
            </a:prstGeom>
            <a:ln cap="rnd" w="50800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TextBox 33" id="33"/>
            <p:cNvSpPr txBox="true"/>
            <p:nvPr/>
          </p:nvSpPr>
          <p:spPr>
            <a:xfrm rot="0">
              <a:off x="5258052" y="1291812"/>
              <a:ext cx="1227324" cy="6738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</a:pPr>
              <a:r>
                <a:rPr lang="en-US" sz="2700" b="true">
                  <a:solidFill>
                    <a:srgbClr val="005337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False</a:t>
              </a: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084156" y="3151307"/>
            <a:ext cx="10941725" cy="53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3888"/>
              </a:lnSpc>
              <a:spcBef>
                <a:spcPct val="0"/>
              </a:spcBef>
              <a:buFont typeface="Arial"/>
              <a:buChar char="•"/>
            </a:pPr>
            <a:r>
              <a:rPr lang="en-US" sz="3600" strike="noStrike" u="none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Used to check for multiple conditions in sequence.</a:t>
            </a:r>
          </a:p>
        </p:txBody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 i="true" strike="noStrike" u="none">
                <a:solidFill>
                  <a:srgbClr val="005336"/>
                </a:solidFill>
                <a:latin typeface="Georgia Bold Italics"/>
                <a:ea typeface="Georgia Bold Italics"/>
                <a:cs typeface="Georgia Bold Italics"/>
                <a:sym typeface="Georgia Bold Italics"/>
              </a:rPr>
              <a:t>elif</a:t>
            </a:r>
            <a:r>
              <a:rPr lang="en-US" b="true" sz="6000" strike="noStrike" u="non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 statement syntax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3346" y="2497776"/>
            <a:ext cx="16749756" cy="6246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if &lt;CONDITION_1&gt;:</a:t>
            </a: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	# This code runs if condition 1 is True</a:t>
            </a: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elif &lt;CONDITION_2&gt;:</a:t>
            </a: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	# This code runs if condition 1 is False but condition 2 is True</a:t>
            </a: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else:</a:t>
            </a: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	# This code runs if all above conditions are false</a:t>
            </a: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	</a:t>
            </a:r>
          </a:p>
        </p:txBody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1638.4990" end="104587.506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4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35120.8280" end="84211.510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4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74996.8230" end="38332.611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4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96811.3890" end="16731.561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4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71905" y="5103796"/>
            <a:ext cx="2672739" cy="1503798"/>
            <a:chOff x="0" y="0"/>
            <a:chExt cx="3563652" cy="20050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63620" cy="2005076"/>
            </a:xfrm>
            <a:custGeom>
              <a:avLst/>
              <a:gdLst/>
              <a:ahLst/>
              <a:cxnLst/>
              <a:rect r="r" b="b" t="t" l="l"/>
              <a:pathLst>
                <a:path h="2005076" w="3563620">
                  <a:moveTo>
                    <a:pt x="0" y="0"/>
                  </a:moveTo>
                  <a:lnTo>
                    <a:pt x="3563620" y="0"/>
                  </a:lnTo>
                  <a:lnTo>
                    <a:pt x="3563620" y="2005076"/>
                  </a:lnTo>
                  <a:lnTo>
                    <a:pt x="0" y="2005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541" r="0" b="-554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63346" y="3133026"/>
            <a:ext cx="11965934" cy="1280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9000">
                <a:solidFill>
                  <a:srgbClr val="005336"/>
                </a:solidFill>
                <a:latin typeface="Georgia"/>
                <a:ea typeface="Georgia"/>
                <a:cs typeface="Georgia"/>
                <a:sym typeface="Georgia"/>
              </a:rPr>
              <a:t>Conditionals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63346" y="4528049"/>
            <a:ext cx="11965934" cy="446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0"/>
              </a:lnSpc>
            </a:pPr>
            <a:r>
              <a:rPr lang="en-US" sz="3037" b="true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Control flow statements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526280" y="5486400"/>
            <a:ext cx="9875520" cy="3566160"/>
            <a:chOff x="0" y="0"/>
            <a:chExt cx="13167360" cy="47548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167361" cy="4754880"/>
            </a:xfrm>
            <a:custGeom>
              <a:avLst/>
              <a:gdLst/>
              <a:ahLst/>
              <a:cxnLst/>
              <a:rect r="r" b="b" t="t" l="l"/>
              <a:pathLst>
                <a:path h="4754880" w="13167361">
                  <a:moveTo>
                    <a:pt x="0" y="0"/>
                  </a:moveTo>
                  <a:lnTo>
                    <a:pt x="13167361" y="0"/>
                  </a:lnTo>
                  <a:lnTo>
                    <a:pt x="13167361" y="4754880"/>
                  </a:lnTo>
                  <a:lnTo>
                    <a:pt x="0" y="4754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20340" r="0" b="-56582"/>
              </a:stretch>
            </a:blipFill>
          </p:spPr>
        </p:sp>
      </p:grpSp>
    </p:spTree>
  </p:cSld>
  <p:clrMapOvr>
    <a:masterClrMapping/>
  </p:clrMapOvr>
  <p:transition spd="med">
    <p:cover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7811049" y="1644336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 strike="noStrik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The </a:t>
            </a:r>
            <a:r>
              <a:rPr lang="en-US" b="true" sz="6000" i="true" strike="noStrike">
                <a:solidFill>
                  <a:srgbClr val="005336"/>
                </a:solidFill>
                <a:latin typeface="Georgia Bold Italics"/>
                <a:ea typeface="Georgia Bold Italics"/>
                <a:cs typeface="Georgia Bold Italics"/>
                <a:sym typeface="Georgia Bold Italics"/>
              </a:rPr>
              <a:t>elif</a:t>
            </a:r>
            <a:r>
              <a:rPr lang="en-US" b="true" sz="6000" strike="noStrik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 ladder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01446" y="2535876"/>
            <a:ext cx="16749756" cy="6246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if &lt;CONDITION_1&gt;:</a:t>
            </a: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	# This code runs if condition 1 is True</a:t>
            </a: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elif &lt;CONDITION_2&gt;:</a:t>
            </a: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	# This code runs if condition 1 is False but condition 2 is True</a:t>
            </a:r>
          </a:p>
          <a:p>
            <a:pPr algn="l">
              <a:lnSpc>
                <a:spcPts val="2160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</a:t>
            </a:r>
            <a:r>
              <a:rPr lang="en-US" sz="3600" b="true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.</a:t>
            </a:r>
          </a:p>
          <a:p>
            <a:pPr algn="l">
              <a:lnSpc>
                <a:spcPts val="2160"/>
              </a:lnSpc>
            </a:pPr>
            <a:r>
              <a:rPr lang="en-US" sz="3600" b="true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	.</a:t>
            </a:r>
          </a:p>
          <a:p>
            <a:pPr algn="l">
              <a:lnSpc>
                <a:spcPts val="2160"/>
              </a:lnSpc>
            </a:pPr>
            <a:r>
              <a:rPr lang="en-US" sz="3600" b="true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	.</a:t>
            </a: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elif &lt;CONDITION_n&gt;:</a:t>
            </a: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	# This code runs if conditions 1 to n-1 is False but condition n is True</a:t>
            </a: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else:</a:t>
            </a: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	# This code runs if all above conditions are false</a:t>
            </a: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	</a:t>
            </a:r>
          </a:p>
        </p:txBody>
      </p:sp>
      <p:sp>
        <p:nvSpPr>
          <p:cNvPr name="AutoShape 5" id="5"/>
          <p:cNvSpPr/>
          <p:nvPr/>
        </p:nvSpPr>
        <p:spPr>
          <a:xfrm>
            <a:off x="1101445" y="2488251"/>
            <a:ext cx="1303216" cy="930525"/>
          </a:xfrm>
          <a:prstGeom prst="line">
            <a:avLst/>
          </a:prstGeom>
          <a:ln cap="flat" w="76200">
            <a:solidFill>
              <a:srgbClr val="02372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60165" y="3564192"/>
            <a:ext cx="1344496" cy="936639"/>
          </a:xfrm>
          <a:prstGeom prst="line">
            <a:avLst/>
          </a:prstGeom>
          <a:ln cap="flat" w="76200">
            <a:solidFill>
              <a:srgbClr val="02372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101445" y="5181600"/>
            <a:ext cx="1247760" cy="1013709"/>
          </a:xfrm>
          <a:prstGeom prst="line">
            <a:avLst/>
          </a:prstGeom>
          <a:ln cap="flat" w="76200">
            <a:solidFill>
              <a:srgbClr val="02372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060165" y="6257541"/>
            <a:ext cx="1344496" cy="936639"/>
          </a:xfrm>
          <a:prstGeom prst="line">
            <a:avLst/>
          </a:prstGeom>
          <a:ln cap="flat" w="76200">
            <a:solidFill>
              <a:srgbClr val="02372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The </a:t>
            </a:r>
            <a:r>
              <a:rPr lang="en-US" b="true" sz="6000" i="true">
                <a:solidFill>
                  <a:srgbClr val="005336"/>
                </a:solidFill>
                <a:latin typeface="Georgia Bold Italics"/>
                <a:ea typeface="Georgia Bold Italics"/>
                <a:cs typeface="Georgia Bold Italics"/>
                <a:sym typeface="Georgia Bold Italics"/>
              </a:rPr>
              <a:t>elif  </a:t>
            </a: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ladder</a:t>
            </a:r>
          </a:p>
        </p:txBody>
      </p:sp>
    </p:spTree>
  </p:cSld>
  <p:clrMapOvr>
    <a:masterClrMapping/>
  </p:clrMapOvr>
  <p:transition spd="fast">
    <p:fade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b="true" sz="6000" u="sng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Remember:</a:t>
            </a: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 Conditions can be chained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3346" y="2497776"/>
            <a:ext cx="15590520" cy="4732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if &lt;CONDITION_1&gt; and &lt;CONDITION_2&gt;:</a:t>
            </a: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	# This code runs if above </a:t>
            </a:r>
            <a:r>
              <a:rPr lang="en-US" sz="3600" i="true">
                <a:solidFill>
                  <a:srgbClr val="005336"/>
                </a:solidFill>
                <a:latin typeface="Helvetica Italics"/>
                <a:ea typeface="Helvetica Italics"/>
                <a:cs typeface="Helvetica Italics"/>
                <a:sym typeface="Helvetica Italics"/>
              </a:rPr>
              <a:t>expression</a:t>
            </a: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 evaluates to True</a:t>
            </a: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elif &lt;CONDITION_3&gt; or &lt;CONDITION_4&gt;:</a:t>
            </a: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	# This code runs if above </a:t>
            </a:r>
            <a:r>
              <a:rPr lang="en-US" sz="3600" i="true">
                <a:solidFill>
                  <a:srgbClr val="005336"/>
                </a:solidFill>
                <a:latin typeface="Helvetica Italics"/>
                <a:ea typeface="Helvetica Italics"/>
                <a:cs typeface="Helvetica Italics"/>
                <a:sym typeface="Helvetica Italics"/>
              </a:rPr>
              <a:t>expression</a:t>
            </a: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 evaluates to True</a:t>
            </a: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else:</a:t>
            </a: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	# This code runs if condition is False</a:t>
            </a: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	</a:t>
            </a:r>
          </a:p>
        </p:txBody>
      </p:sp>
      <p:sp>
        <p:nvSpPr>
          <p:cNvPr name="AutoShape 5" id="5"/>
          <p:cNvSpPr/>
          <p:nvPr/>
        </p:nvSpPr>
        <p:spPr>
          <a:xfrm>
            <a:off x="2366365" y="4394844"/>
            <a:ext cx="8031421" cy="0"/>
          </a:xfrm>
          <a:prstGeom prst="line">
            <a:avLst/>
          </a:prstGeom>
          <a:ln cap="flat" w="76200">
            <a:solidFill>
              <a:srgbClr val="09B048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1991934" y="3465852"/>
            <a:ext cx="8405853" cy="0"/>
          </a:xfrm>
          <a:prstGeom prst="line">
            <a:avLst/>
          </a:prstGeom>
          <a:ln cap="flat" w="76200">
            <a:solidFill>
              <a:srgbClr val="09B048"/>
            </a:solidFill>
            <a:prstDash val="lgDash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196941.340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4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4983.6410" end="191142.564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4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41657.4360" end="174179.775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4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60120.2250" end="153619.314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4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67604.6100" end="145744.310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4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26196.9940" end="87785.517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4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52014.4830" end="48218.332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609911" y="6955538"/>
            <a:ext cx="8298963" cy="729220"/>
            <a:chOff x="0" y="0"/>
            <a:chExt cx="2185735" cy="1920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85735" cy="192058"/>
            </a:xfrm>
            <a:custGeom>
              <a:avLst/>
              <a:gdLst/>
              <a:ahLst/>
              <a:cxnLst/>
              <a:rect r="r" b="b" t="t" l="l"/>
              <a:pathLst>
                <a:path h="192058" w="2185735">
                  <a:moveTo>
                    <a:pt x="0" y="0"/>
                  </a:moveTo>
                  <a:lnTo>
                    <a:pt x="2185735" y="0"/>
                  </a:lnTo>
                  <a:lnTo>
                    <a:pt x="2185735" y="192058"/>
                  </a:lnTo>
                  <a:lnTo>
                    <a:pt x="0" y="1920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9B048"/>
              </a:solidFill>
              <a:prstDash val="lgDash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185735" cy="2396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4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77241.0600" end="39733.686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609911" y="6955538"/>
            <a:ext cx="8298963" cy="729220"/>
            <a:chOff x="0" y="0"/>
            <a:chExt cx="2185735" cy="1920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85735" cy="192058"/>
            </a:xfrm>
            <a:custGeom>
              <a:avLst/>
              <a:gdLst/>
              <a:ahLst/>
              <a:cxnLst/>
              <a:rect r="r" b="b" t="t" l="l"/>
              <a:pathLst>
                <a:path h="192058" w="2185735">
                  <a:moveTo>
                    <a:pt x="0" y="0"/>
                  </a:moveTo>
                  <a:lnTo>
                    <a:pt x="2185735" y="0"/>
                  </a:lnTo>
                  <a:lnTo>
                    <a:pt x="2185735" y="192058"/>
                  </a:lnTo>
                  <a:lnTo>
                    <a:pt x="0" y="1920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9B048"/>
              </a:solidFill>
              <a:prstDash val="lgDash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185735" cy="2396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4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Recap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018599" y="828256"/>
            <a:ext cx="2173202" cy="2173202"/>
          </a:xfrm>
          <a:custGeom>
            <a:avLst/>
            <a:gdLst/>
            <a:ahLst/>
            <a:cxnLst/>
            <a:rect r="r" b="b" t="t" l="l"/>
            <a:pathLst>
              <a:path h="2173202" w="2173202">
                <a:moveTo>
                  <a:pt x="0" y="0"/>
                </a:moveTo>
                <a:lnTo>
                  <a:pt x="2173202" y="0"/>
                </a:lnTo>
                <a:lnTo>
                  <a:pt x="2173202" y="2173202"/>
                </a:lnTo>
                <a:lnTo>
                  <a:pt x="0" y="21732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07976" y="5642993"/>
            <a:ext cx="11301259" cy="4548757"/>
          </a:xfrm>
          <a:custGeom>
            <a:avLst/>
            <a:gdLst/>
            <a:ahLst/>
            <a:cxnLst/>
            <a:rect r="r" b="b" t="t" l="l"/>
            <a:pathLst>
              <a:path h="4548757" w="11301259">
                <a:moveTo>
                  <a:pt x="0" y="0"/>
                </a:moveTo>
                <a:lnTo>
                  <a:pt x="11301259" y="0"/>
                </a:lnTo>
                <a:lnTo>
                  <a:pt x="11301259" y="4548757"/>
                </a:lnTo>
                <a:lnTo>
                  <a:pt x="0" y="45487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63345" y="2497776"/>
            <a:ext cx="12096792" cy="53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053" indent="-325526" lvl="1">
              <a:lnSpc>
                <a:spcPts val="3888"/>
              </a:lnSpc>
              <a:buFont typeface="Arial"/>
              <a:buChar char="•"/>
            </a:pPr>
            <a:r>
              <a:rPr lang="en-US" b="true" sz="3600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Boolean datatypes:</a:t>
            </a: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 True, False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63346" y="3333690"/>
            <a:ext cx="12096792" cy="53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053" indent="-325526" lvl="1">
              <a:lnSpc>
                <a:spcPts val="3888"/>
              </a:lnSpc>
              <a:buFont typeface="Arial"/>
              <a:buChar char="•"/>
            </a:pPr>
            <a:r>
              <a:rPr lang="en-US" b="true" sz="3600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Conditional operators:</a:t>
            </a: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&lt;, &lt;=, &gt;, &gt;=, ==, !=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3346" y="4169604"/>
            <a:ext cx="12096792" cy="53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053" indent="-325526" lvl="1">
              <a:lnSpc>
                <a:spcPts val="3888"/>
              </a:lnSpc>
              <a:buFont typeface="Arial"/>
              <a:buChar char="•"/>
            </a:pPr>
            <a:r>
              <a:rPr lang="en-US" b="true" sz="3600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Logical operators:</a:t>
            </a: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 and, or, not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3346" y="5005518"/>
            <a:ext cx="12096792" cy="53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053" indent="-325526" lvl="1">
              <a:lnSpc>
                <a:spcPts val="3888"/>
              </a:lnSpc>
              <a:buFont typeface="Arial"/>
              <a:buChar char="•"/>
            </a:pPr>
            <a:r>
              <a:rPr lang="en-US" b="true" sz="3600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Membership operator:</a:t>
            </a: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 in</a:t>
            </a:r>
          </a:p>
        </p:txBody>
      </p:sp>
    </p:spTree>
  </p:cSld>
  <p:clrMapOvr>
    <a:masterClrMapping/>
  </p:clrMapOvr>
  <p:transition spd="fast">
    <p:circle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95566.3130" end="10862.156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4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 strike="noStrike" u="non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The </a:t>
            </a:r>
            <a:r>
              <a:rPr lang="en-US" b="true" sz="6000" i="true" strike="noStrike" u="none">
                <a:solidFill>
                  <a:srgbClr val="005336"/>
                </a:solidFill>
                <a:latin typeface="Georgia Bold Italics"/>
                <a:ea typeface="Georgia Bold Italics"/>
                <a:cs typeface="Georgia Bold Italics"/>
                <a:sym typeface="Georgia Bold Italics"/>
              </a:rPr>
              <a:t>match-case</a:t>
            </a:r>
            <a:r>
              <a:rPr lang="en-US" b="true" sz="6000" strike="noStrike" u="non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 statement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3345" y="2497776"/>
            <a:ext cx="15590520" cy="53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053" indent="-325526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Introduced only in Python version 3.10 (2021)</a:t>
            </a: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	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3897217" y="3983926"/>
            <a:ext cx="9204432" cy="5964359"/>
            <a:chOff x="0" y="0"/>
            <a:chExt cx="12272576" cy="7952478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2296698" y="2015516"/>
              <a:ext cx="3948192" cy="1688576"/>
              <a:chOff x="0" y="0"/>
              <a:chExt cx="3948192" cy="168857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12700" y="12700"/>
                <a:ext cx="3922776" cy="1663192"/>
              </a:xfrm>
              <a:custGeom>
                <a:avLst/>
                <a:gdLst/>
                <a:ahLst/>
                <a:cxnLst/>
                <a:rect r="r" b="b" t="t" l="l"/>
                <a:pathLst>
                  <a:path h="1663192" w="3922776">
                    <a:moveTo>
                      <a:pt x="0" y="831596"/>
                    </a:moveTo>
                    <a:lnTo>
                      <a:pt x="1961388" y="0"/>
                    </a:lnTo>
                    <a:lnTo>
                      <a:pt x="3922776" y="831596"/>
                    </a:lnTo>
                    <a:lnTo>
                      <a:pt x="1961388" y="1663192"/>
                    </a:lnTo>
                    <a:close/>
                  </a:path>
                </a:pathLst>
              </a:custGeom>
              <a:solidFill>
                <a:srgbClr val="005337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 flipH="false" flipV="false" rot="0">
                <a:off x="0" y="-381"/>
                <a:ext cx="3948176" cy="1689354"/>
              </a:xfrm>
              <a:custGeom>
                <a:avLst/>
                <a:gdLst/>
                <a:ahLst/>
                <a:cxnLst/>
                <a:rect r="r" b="b" t="t" l="l"/>
                <a:pathLst>
                  <a:path h="1689354" w="3948176">
                    <a:moveTo>
                      <a:pt x="7747" y="832993"/>
                    </a:moveTo>
                    <a:lnTo>
                      <a:pt x="1969135" y="1397"/>
                    </a:lnTo>
                    <a:cubicBezTo>
                      <a:pt x="1972310" y="0"/>
                      <a:pt x="1975866" y="0"/>
                      <a:pt x="1979041" y="1397"/>
                    </a:cubicBezTo>
                    <a:lnTo>
                      <a:pt x="3940429" y="832993"/>
                    </a:lnTo>
                    <a:cubicBezTo>
                      <a:pt x="3945128" y="835025"/>
                      <a:pt x="3948176" y="839597"/>
                      <a:pt x="3948176" y="844677"/>
                    </a:cubicBezTo>
                    <a:cubicBezTo>
                      <a:pt x="3948176" y="849757"/>
                      <a:pt x="3945128" y="854329"/>
                      <a:pt x="3940429" y="856361"/>
                    </a:cubicBezTo>
                    <a:lnTo>
                      <a:pt x="1979041" y="1687957"/>
                    </a:lnTo>
                    <a:cubicBezTo>
                      <a:pt x="1975866" y="1689354"/>
                      <a:pt x="1972310" y="1689354"/>
                      <a:pt x="1969135" y="1687957"/>
                    </a:cubicBezTo>
                    <a:lnTo>
                      <a:pt x="7747" y="856361"/>
                    </a:lnTo>
                    <a:cubicBezTo>
                      <a:pt x="3048" y="854329"/>
                      <a:pt x="0" y="849757"/>
                      <a:pt x="0" y="844677"/>
                    </a:cubicBezTo>
                    <a:cubicBezTo>
                      <a:pt x="0" y="839597"/>
                      <a:pt x="3048" y="835025"/>
                      <a:pt x="7747" y="832993"/>
                    </a:cubicBezTo>
                    <a:moveTo>
                      <a:pt x="17653" y="856361"/>
                    </a:moveTo>
                    <a:lnTo>
                      <a:pt x="12700" y="844677"/>
                    </a:lnTo>
                    <a:lnTo>
                      <a:pt x="17653" y="832993"/>
                    </a:lnTo>
                    <a:lnTo>
                      <a:pt x="1979041" y="1664589"/>
                    </a:lnTo>
                    <a:lnTo>
                      <a:pt x="1974088" y="1676273"/>
                    </a:lnTo>
                    <a:lnTo>
                      <a:pt x="1969135" y="1664589"/>
                    </a:lnTo>
                    <a:lnTo>
                      <a:pt x="3930523" y="832993"/>
                    </a:lnTo>
                    <a:lnTo>
                      <a:pt x="3935476" y="844677"/>
                    </a:lnTo>
                    <a:lnTo>
                      <a:pt x="3930523" y="856361"/>
                    </a:lnTo>
                    <a:lnTo>
                      <a:pt x="1969135" y="24765"/>
                    </a:lnTo>
                    <a:lnTo>
                      <a:pt x="1974088" y="13081"/>
                    </a:lnTo>
                    <a:lnTo>
                      <a:pt x="1979041" y="24765"/>
                    </a:lnTo>
                    <a:lnTo>
                      <a:pt x="17653" y="856361"/>
                    </a:lnTo>
                    <a:close/>
                  </a:path>
                </a:pathLst>
              </a:custGeom>
              <a:solidFill>
                <a:srgbClr val="172C51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3948192" cy="173620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  <a:r>
                  <a:rPr lang="en-US" sz="2100" b="true">
                    <a:solidFill>
                      <a:srgbClr val="FFFFFF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Case Pattern 1</a:t>
                </a: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4463464"/>
              <a:ext cx="2996848" cy="1179506"/>
              <a:chOff x="0" y="0"/>
              <a:chExt cx="2996848" cy="1179506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12700" y="12700"/>
                <a:ext cx="2971419" cy="1154049"/>
              </a:xfrm>
              <a:custGeom>
                <a:avLst/>
                <a:gdLst/>
                <a:ahLst/>
                <a:cxnLst/>
                <a:rect r="r" b="b" t="t" l="l"/>
                <a:pathLst>
                  <a:path h="1154049" w="2971419">
                    <a:moveTo>
                      <a:pt x="0" y="0"/>
                    </a:moveTo>
                    <a:lnTo>
                      <a:pt x="2971419" y="0"/>
                    </a:lnTo>
                    <a:lnTo>
                      <a:pt x="2971419" y="1154049"/>
                    </a:lnTo>
                    <a:lnTo>
                      <a:pt x="0" y="1154049"/>
                    </a:lnTo>
                    <a:close/>
                  </a:path>
                </a:pathLst>
              </a:custGeom>
              <a:solidFill>
                <a:srgbClr val="005337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996819" cy="1179449"/>
              </a:xfrm>
              <a:custGeom>
                <a:avLst/>
                <a:gdLst/>
                <a:ahLst/>
                <a:cxnLst/>
                <a:rect r="r" b="b" t="t" l="l"/>
                <a:pathLst>
                  <a:path h="1179449" w="2996819">
                    <a:moveTo>
                      <a:pt x="12700" y="0"/>
                    </a:moveTo>
                    <a:lnTo>
                      <a:pt x="2984119" y="0"/>
                    </a:lnTo>
                    <a:cubicBezTo>
                      <a:pt x="2991104" y="0"/>
                      <a:pt x="2996819" y="5715"/>
                      <a:pt x="2996819" y="12700"/>
                    </a:cubicBezTo>
                    <a:lnTo>
                      <a:pt x="2996819" y="1166749"/>
                    </a:lnTo>
                    <a:cubicBezTo>
                      <a:pt x="2996819" y="1173734"/>
                      <a:pt x="2991104" y="1179449"/>
                      <a:pt x="2984119" y="1179449"/>
                    </a:cubicBezTo>
                    <a:lnTo>
                      <a:pt x="12700" y="1179449"/>
                    </a:lnTo>
                    <a:cubicBezTo>
                      <a:pt x="5715" y="1179449"/>
                      <a:pt x="0" y="1173734"/>
                      <a:pt x="0" y="1166749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1166749"/>
                    </a:lnTo>
                    <a:lnTo>
                      <a:pt x="12700" y="1166749"/>
                    </a:lnTo>
                    <a:lnTo>
                      <a:pt x="12700" y="1154049"/>
                    </a:lnTo>
                    <a:lnTo>
                      <a:pt x="2984119" y="1154049"/>
                    </a:lnTo>
                    <a:lnTo>
                      <a:pt x="2984119" y="1166749"/>
                    </a:lnTo>
                    <a:lnTo>
                      <a:pt x="2971419" y="1166749"/>
                    </a:lnTo>
                    <a:lnTo>
                      <a:pt x="2971419" y="12700"/>
                    </a:lnTo>
                    <a:lnTo>
                      <a:pt x="2984119" y="12700"/>
                    </a:lnTo>
                    <a:lnTo>
                      <a:pt x="2984119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172C51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57150"/>
                <a:ext cx="2996848" cy="1236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40"/>
                  </a:lnSpc>
                </a:pPr>
                <a:r>
                  <a:rPr lang="en-US" sz="27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Do something</a:t>
                </a:r>
              </a:p>
            </p:txBody>
          </p:sp>
        </p:grpSp>
        <p:sp>
          <p:nvSpPr>
            <p:cNvPr name="AutoShape 14" id="14"/>
            <p:cNvSpPr/>
            <p:nvPr/>
          </p:nvSpPr>
          <p:spPr>
            <a:xfrm flipH="true">
              <a:off x="1498424" y="3691405"/>
              <a:ext cx="2772370" cy="772059"/>
            </a:xfrm>
            <a:prstGeom prst="line">
              <a:avLst/>
            </a:prstGeom>
            <a:ln cap="rnd" w="50800">
              <a:solidFill>
                <a:srgbClr val="09B048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5" id="15"/>
            <p:cNvSpPr/>
            <p:nvPr/>
          </p:nvSpPr>
          <p:spPr>
            <a:xfrm>
              <a:off x="4270794" y="3691405"/>
              <a:ext cx="3536208" cy="784763"/>
            </a:xfrm>
            <a:prstGeom prst="line">
              <a:avLst/>
            </a:prstGeom>
            <a:ln cap="rnd" w="50800">
              <a:solidFill>
                <a:srgbClr val="09B048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16" id="16"/>
            <p:cNvSpPr txBox="true"/>
            <p:nvPr/>
          </p:nvSpPr>
          <p:spPr>
            <a:xfrm rot="0">
              <a:off x="2029486" y="3325870"/>
              <a:ext cx="1280158" cy="6738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</a:pPr>
              <a:r>
                <a:rPr lang="en-US" sz="2700" b="true">
                  <a:solidFill>
                    <a:srgbClr val="005337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True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5231944" y="3325870"/>
              <a:ext cx="1227324" cy="6738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</a:pPr>
              <a:r>
                <a:rPr lang="en-US" sz="2700" b="true">
                  <a:solidFill>
                    <a:srgbClr val="005337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False</a:t>
              </a:r>
            </a:p>
          </p:txBody>
        </p:sp>
        <p:grpSp>
          <p:nvGrpSpPr>
            <p:cNvPr name="Group 18" id="18"/>
            <p:cNvGrpSpPr/>
            <p:nvPr/>
          </p:nvGrpSpPr>
          <p:grpSpPr>
            <a:xfrm rot="0">
              <a:off x="5832906" y="4463464"/>
              <a:ext cx="3948192" cy="1688576"/>
              <a:chOff x="0" y="0"/>
              <a:chExt cx="3948192" cy="1688576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12700" y="12700"/>
                <a:ext cx="3922776" cy="1663192"/>
              </a:xfrm>
              <a:custGeom>
                <a:avLst/>
                <a:gdLst/>
                <a:ahLst/>
                <a:cxnLst/>
                <a:rect r="r" b="b" t="t" l="l"/>
                <a:pathLst>
                  <a:path h="1663192" w="3922776">
                    <a:moveTo>
                      <a:pt x="0" y="831596"/>
                    </a:moveTo>
                    <a:lnTo>
                      <a:pt x="1961388" y="0"/>
                    </a:lnTo>
                    <a:lnTo>
                      <a:pt x="3922776" y="831596"/>
                    </a:lnTo>
                    <a:lnTo>
                      <a:pt x="1961388" y="1663192"/>
                    </a:lnTo>
                    <a:close/>
                  </a:path>
                </a:pathLst>
              </a:custGeom>
              <a:solidFill>
                <a:srgbClr val="005337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-381"/>
                <a:ext cx="3948176" cy="1689354"/>
              </a:xfrm>
              <a:custGeom>
                <a:avLst/>
                <a:gdLst/>
                <a:ahLst/>
                <a:cxnLst/>
                <a:rect r="r" b="b" t="t" l="l"/>
                <a:pathLst>
                  <a:path h="1689354" w="3948176">
                    <a:moveTo>
                      <a:pt x="7747" y="832993"/>
                    </a:moveTo>
                    <a:lnTo>
                      <a:pt x="1969135" y="1397"/>
                    </a:lnTo>
                    <a:cubicBezTo>
                      <a:pt x="1972310" y="0"/>
                      <a:pt x="1975866" y="0"/>
                      <a:pt x="1979041" y="1397"/>
                    </a:cubicBezTo>
                    <a:lnTo>
                      <a:pt x="3940429" y="832993"/>
                    </a:lnTo>
                    <a:cubicBezTo>
                      <a:pt x="3945128" y="835025"/>
                      <a:pt x="3948176" y="839597"/>
                      <a:pt x="3948176" y="844677"/>
                    </a:cubicBezTo>
                    <a:cubicBezTo>
                      <a:pt x="3948176" y="849757"/>
                      <a:pt x="3945128" y="854329"/>
                      <a:pt x="3940429" y="856361"/>
                    </a:cubicBezTo>
                    <a:lnTo>
                      <a:pt x="1979041" y="1687957"/>
                    </a:lnTo>
                    <a:cubicBezTo>
                      <a:pt x="1975866" y="1689354"/>
                      <a:pt x="1972310" y="1689354"/>
                      <a:pt x="1969135" y="1687957"/>
                    </a:cubicBezTo>
                    <a:lnTo>
                      <a:pt x="7747" y="856361"/>
                    </a:lnTo>
                    <a:cubicBezTo>
                      <a:pt x="3048" y="854329"/>
                      <a:pt x="0" y="849757"/>
                      <a:pt x="0" y="844677"/>
                    </a:cubicBezTo>
                    <a:cubicBezTo>
                      <a:pt x="0" y="839597"/>
                      <a:pt x="3048" y="835025"/>
                      <a:pt x="7747" y="832993"/>
                    </a:cubicBezTo>
                    <a:moveTo>
                      <a:pt x="17653" y="856361"/>
                    </a:moveTo>
                    <a:lnTo>
                      <a:pt x="12700" y="844677"/>
                    </a:lnTo>
                    <a:lnTo>
                      <a:pt x="17653" y="832993"/>
                    </a:lnTo>
                    <a:lnTo>
                      <a:pt x="1979041" y="1664589"/>
                    </a:lnTo>
                    <a:lnTo>
                      <a:pt x="1974088" y="1676273"/>
                    </a:lnTo>
                    <a:lnTo>
                      <a:pt x="1969135" y="1664589"/>
                    </a:lnTo>
                    <a:lnTo>
                      <a:pt x="3930523" y="832993"/>
                    </a:lnTo>
                    <a:lnTo>
                      <a:pt x="3935476" y="844677"/>
                    </a:lnTo>
                    <a:lnTo>
                      <a:pt x="3930523" y="856361"/>
                    </a:lnTo>
                    <a:lnTo>
                      <a:pt x="1969135" y="24765"/>
                    </a:lnTo>
                    <a:lnTo>
                      <a:pt x="1974088" y="13081"/>
                    </a:lnTo>
                    <a:lnTo>
                      <a:pt x="1979041" y="24765"/>
                    </a:lnTo>
                    <a:lnTo>
                      <a:pt x="17653" y="856361"/>
                    </a:lnTo>
                    <a:close/>
                  </a:path>
                </a:pathLst>
              </a:custGeom>
              <a:solidFill>
                <a:srgbClr val="172C51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47625"/>
                <a:ext cx="3948192" cy="173620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  <a:r>
                  <a:rPr lang="en-US" sz="2100" b="true">
                    <a:solidFill>
                      <a:srgbClr val="FFFFFF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Case Pattern 2</a:t>
                </a: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3418864" y="6772972"/>
              <a:ext cx="2996848" cy="1179506"/>
              <a:chOff x="0" y="0"/>
              <a:chExt cx="2996848" cy="1179506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12700" y="12700"/>
                <a:ext cx="2971419" cy="1154049"/>
              </a:xfrm>
              <a:custGeom>
                <a:avLst/>
                <a:gdLst/>
                <a:ahLst/>
                <a:cxnLst/>
                <a:rect r="r" b="b" t="t" l="l"/>
                <a:pathLst>
                  <a:path h="1154049" w="2971419">
                    <a:moveTo>
                      <a:pt x="0" y="0"/>
                    </a:moveTo>
                    <a:lnTo>
                      <a:pt x="2971419" y="0"/>
                    </a:lnTo>
                    <a:lnTo>
                      <a:pt x="2971419" y="1154049"/>
                    </a:lnTo>
                    <a:lnTo>
                      <a:pt x="0" y="1154049"/>
                    </a:lnTo>
                    <a:close/>
                  </a:path>
                </a:pathLst>
              </a:custGeom>
              <a:solidFill>
                <a:srgbClr val="005337"/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2996819" cy="1179449"/>
              </a:xfrm>
              <a:custGeom>
                <a:avLst/>
                <a:gdLst/>
                <a:ahLst/>
                <a:cxnLst/>
                <a:rect r="r" b="b" t="t" l="l"/>
                <a:pathLst>
                  <a:path h="1179449" w="2996819">
                    <a:moveTo>
                      <a:pt x="12700" y="0"/>
                    </a:moveTo>
                    <a:lnTo>
                      <a:pt x="2984119" y="0"/>
                    </a:lnTo>
                    <a:cubicBezTo>
                      <a:pt x="2991104" y="0"/>
                      <a:pt x="2996819" y="5715"/>
                      <a:pt x="2996819" y="12700"/>
                    </a:cubicBezTo>
                    <a:lnTo>
                      <a:pt x="2996819" y="1166749"/>
                    </a:lnTo>
                    <a:cubicBezTo>
                      <a:pt x="2996819" y="1173734"/>
                      <a:pt x="2991104" y="1179449"/>
                      <a:pt x="2984119" y="1179449"/>
                    </a:cubicBezTo>
                    <a:lnTo>
                      <a:pt x="12700" y="1179449"/>
                    </a:lnTo>
                    <a:cubicBezTo>
                      <a:pt x="5715" y="1179449"/>
                      <a:pt x="0" y="1173734"/>
                      <a:pt x="0" y="1166749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1166749"/>
                    </a:lnTo>
                    <a:lnTo>
                      <a:pt x="12700" y="1166749"/>
                    </a:lnTo>
                    <a:lnTo>
                      <a:pt x="12700" y="1154049"/>
                    </a:lnTo>
                    <a:lnTo>
                      <a:pt x="2984119" y="1154049"/>
                    </a:lnTo>
                    <a:lnTo>
                      <a:pt x="2984119" y="1166749"/>
                    </a:lnTo>
                    <a:lnTo>
                      <a:pt x="2971419" y="1166749"/>
                    </a:lnTo>
                    <a:lnTo>
                      <a:pt x="2971419" y="12700"/>
                    </a:lnTo>
                    <a:lnTo>
                      <a:pt x="2984119" y="12700"/>
                    </a:lnTo>
                    <a:lnTo>
                      <a:pt x="2984119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172C51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57150"/>
                <a:ext cx="2996848" cy="1236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40"/>
                  </a:lnSpc>
                </a:pPr>
                <a:r>
                  <a:rPr lang="en-US" sz="27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Do something</a:t>
                </a:r>
              </a:p>
            </p:txBody>
          </p:sp>
        </p:grpSp>
        <p:sp>
          <p:nvSpPr>
            <p:cNvPr name="AutoShape 26" id="26"/>
            <p:cNvSpPr/>
            <p:nvPr/>
          </p:nvSpPr>
          <p:spPr>
            <a:xfrm flipH="true">
              <a:off x="4917288" y="6139353"/>
              <a:ext cx="2889714" cy="633619"/>
            </a:xfrm>
            <a:prstGeom prst="line">
              <a:avLst/>
            </a:prstGeom>
            <a:ln cap="rnd" w="50800">
              <a:solidFill>
                <a:srgbClr val="09B048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27" id="27"/>
            <p:cNvSpPr txBox="true"/>
            <p:nvPr/>
          </p:nvSpPr>
          <p:spPr>
            <a:xfrm rot="0">
              <a:off x="5593632" y="5727710"/>
              <a:ext cx="1280158" cy="6738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</a:pPr>
              <a:r>
                <a:rPr lang="en-US" sz="2700" b="true">
                  <a:solidFill>
                    <a:srgbClr val="005337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True</a:t>
              </a:r>
            </a:p>
          </p:txBody>
        </p:sp>
        <p:grpSp>
          <p:nvGrpSpPr>
            <p:cNvPr name="Group 28" id="28"/>
            <p:cNvGrpSpPr/>
            <p:nvPr/>
          </p:nvGrpSpPr>
          <p:grpSpPr>
            <a:xfrm rot="0">
              <a:off x="9275728" y="6772970"/>
              <a:ext cx="2996848" cy="1179506"/>
              <a:chOff x="0" y="0"/>
              <a:chExt cx="2996848" cy="1179506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12700" y="12700"/>
                <a:ext cx="2971419" cy="1154049"/>
              </a:xfrm>
              <a:custGeom>
                <a:avLst/>
                <a:gdLst/>
                <a:ahLst/>
                <a:cxnLst/>
                <a:rect r="r" b="b" t="t" l="l"/>
                <a:pathLst>
                  <a:path h="1154049" w="2971419">
                    <a:moveTo>
                      <a:pt x="0" y="0"/>
                    </a:moveTo>
                    <a:lnTo>
                      <a:pt x="2971419" y="0"/>
                    </a:lnTo>
                    <a:lnTo>
                      <a:pt x="2971419" y="1154049"/>
                    </a:lnTo>
                    <a:lnTo>
                      <a:pt x="0" y="1154049"/>
                    </a:lnTo>
                    <a:close/>
                  </a:path>
                </a:pathLst>
              </a:custGeom>
              <a:solidFill>
                <a:srgbClr val="005337"/>
              </a:solidFill>
            </p:spPr>
          </p:sp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2996819" cy="1179449"/>
              </a:xfrm>
              <a:custGeom>
                <a:avLst/>
                <a:gdLst/>
                <a:ahLst/>
                <a:cxnLst/>
                <a:rect r="r" b="b" t="t" l="l"/>
                <a:pathLst>
                  <a:path h="1179449" w="2996819">
                    <a:moveTo>
                      <a:pt x="12700" y="0"/>
                    </a:moveTo>
                    <a:lnTo>
                      <a:pt x="2984119" y="0"/>
                    </a:lnTo>
                    <a:cubicBezTo>
                      <a:pt x="2991104" y="0"/>
                      <a:pt x="2996819" y="5715"/>
                      <a:pt x="2996819" y="12700"/>
                    </a:cubicBezTo>
                    <a:lnTo>
                      <a:pt x="2996819" y="1166749"/>
                    </a:lnTo>
                    <a:cubicBezTo>
                      <a:pt x="2996819" y="1173734"/>
                      <a:pt x="2991104" y="1179449"/>
                      <a:pt x="2984119" y="1179449"/>
                    </a:cubicBezTo>
                    <a:lnTo>
                      <a:pt x="12700" y="1179449"/>
                    </a:lnTo>
                    <a:cubicBezTo>
                      <a:pt x="5715" y="1179449"/>
                      <a:pt x="0" y="1173734"/>
                      <a:pt x="0" y="1166749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1166749"/>
                    </a:lnTo>
                    <a:lnTo>
                      <a:pt x="12700" y="1166749"/>
                    </a:lnTo>
                    <a:lnTo>
                      <a:pt x="12700" y="1154049"/>
                    </a:lnTo>
                    <a:lnTo>
                      <a:pt x="2984119" y="1154049"/>
                    </a:lnTo>
                    <a:lnTo>
                      <a:pt x="2984119" y="1166749"/>
                    </a:lnTo>
                    <a:lnTo>
                      <a:pt x="2971419" y="1166749"/>
                    </a:lnTo>
                    <a:lnTo>
                      <a:pt x="2971419" y="12700"/>
                    </a:lnTo>
                    <a:lnTo>
                      <a:pt x="2984119" y="12700"/>
                    </a:lnTo>
                    <a:lnTo>
                      <a:pt x="2984119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172C51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57150"/>
                <a:ext cx="2996848" cy="1236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40"/>
                  </a:lnSpc>
                </a:pPr>
                <a:r>
                  <a:rPr lang="en-US" sz="27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Default block</a:t>
                </a:r>
              </a:p>
            </p:txBody>
          </p:sp>
        </p:grpSp>
        <p:sp>
          <p:nvSpPr>
            <p:cNvPr name="AutoShape 32" id="32"/>
            <p:cNvSpPr/>
            <p:nvPr/>
          </p:nvSpPr>
          <p:spPr>
            <a:xfrm>
              <a:off x="7807002" y="6139353"/>
              <a:ext cx="2967150" cy="633617"/>
            </a:xfrm>
            <a:prstGeom prst="line">
              <a:avLst/>
            </a:prstGeom>
            <a:ln cap="rnd" w="508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33" id="33"/>
            <p:cNvSpPr txBox="true"/>
            <p:nvPr/>
          </p:nvSpPr>
          <p:spPr>
            <a:xfrm rot="0">
              <a:off x="8676916" y="5755276"/>
              <a:ext cx="1227324" cy="6738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</a:pPr>
              <a:r>
                <a:rPr lang="en-US" sz="2700" b="true">
                  <a:solidFill>
                    <a:srgbClr val="005337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False</a:t>
              </a:r>
            </a:p>
          </p:txBody>
        </p:sp>
        <p:grpSp>
          <p:nvGrpSpPr>
            <p:cNvPr name="Group 34" id="34"/>
            <p:cNvGrpSpPr/>
            <p:nvPr/>
          </p:nvGrpSpPr>
          <p:grpSpPr>
            <a:xfrm rot="0">
              <a:off x="2775694" y="0"/>
              <a:ext cx="2996848" cy="1179506"/>
              <a:chOff x="0" y="0"/>
              <a:chExt cx="2996848" cy="1179506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12700" y="12700"/>
                <a:ext cx="2971419" cy="1154049"/>
              </a:xfrm>
              <a:custGeom>
                <a:avLst/>
                <a:gdLst/>
                <a:ahLst/>
                <a:cxnLst/>
                <a:rect r="r" b="b" t="t" l="l"/>
                <a:pathLst>
                  <a:path h="1154049" w="2971419">
                    <a:moveTo>
                      <a:pt x="0" y="0"/>
                    </a:moveTo>
                    <a:lnTo>
                      <a:pt x="2971419" y="0"/>
                    </a:lnTo>
                    <a:lnTo>
                      <a:pt x="2971419" y="1154049"/>
                    </a:lnTo>
                    <a:lnTo>
                      <a:pt x="0" y="1154049"/>
                    </a:lnTo>
                    <a:close/>
                  </a:path>
                </a:pathLst>
              </a:custGeom>
              <a:solidFill>
                <a:srgbClr val="005337"/>
              </a:solidFill>
            </p:spPr>
          </p:sp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2996819" cy="1179449"/>
              </a:xfrm>
              <a:custGeom>
                <a:avLst/>
                <a:gdLst/>
                <a:ahLst/>
                <a:cxnLst/>
                <a:rect r="r" b="b" t="t" l="l"/>
                <a:pathLst>
                  <a:path h="1179449" w="2996819">
                    <a:moveTo>
                      <a:pt x="12700" y="0"/>
                    </a:moveTo>
                    <a:lnTo>
                      <a:pt x="2984119" y="0"/>
                    </a:lnTo>
                    <a:cubicBezTo>
                      <a:pt x="2991104" y="0"/>
                      <a:pt x="2996819" y="5715"/>
                      <a:pt x="2996819" y="12700"/>
                    </a:cubicBezTo>
                    <a:lnTo>
                      <a:pt x="2996819" y="1166749"/>
                    </a:lnTo>
                    <a:cubicBezTo>
                      <a:pt x="2996819" y="1173734"/>
                      <a:pt x="2991104" y="1179449"/>
                      <a:pt x="2984119" y="1179449"/>
                    </a:cubicBezTo>
                    <a:lnTo>
                      <a:pt x="12700" y="1179449"/>
                    </a:lnTo>
                    <a:cubicBezTo>
                      <a:pt x="5715" y="1179449"/>
                      <a:pt x="0" y="1173734"/>
                      <a:pt x="0" y="1166749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1166749"/>
                    </a:lnTo>
                    <a:lnTo>
                      <a:pt x="12700" y="1166749"/>
                    </a:lnTo>
                    <a:lnTo>
                      <a:pt x="12700" y="1154049"/>
                    </a:lnTo>
                    <a:lnTo>
                      <a:pt x="2984119" y="1154049"/>
                    </a:lnTo>
                    <a:lnTo>
                      <a:pt x="2984119" y="1166749"/>
                    </a:lnTo>
                    <a:lnTo>
                      <a:pt x="2971419" y="1166749"/>
                    </a:lnTo>
                    <a:lnTo>
                      <a:pt x="2971419" y="12700"/>
                    </a:lnTo>
                    <a:lnTo>
                      <a:pt x="2984119" y="12700"/>
                    </a:lnTo>
                    <a:lnTo>
                      <a:pt x="2984119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172C51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57150"/>
                <a:ext cx="2996848" cy="1236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40"/>
                  </a:lnSpc>
                </a:pPr>
                <a:r>
                  <a:rPr lang="en-US" sz="27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Match Subject</a:t>
                </a:r>
              </a:p>
            </p:txBody>
          </p:sp>
        </p:grpSp>
        <p:sp>
          <p:nvSpPr>
            <p:cNvPr name="AutoShape 38" id="38"/>
            <p:cNvSpPr/>
            <p:nvPr/>
          </p:nvSpPr>
          <p:spPr>
            <a:xfrm flipH="true">
              <a:off x="4270794" y="1179449"/>
              <a:ext cx="3324" cy="848770"/>
            </a:xfrm>
            <a:prstGeom prst="line">
              <a:avLst/>
            </a:prstGeom>
            <a:ln cap="rnd" w="50800">
              <a:solidFill>
                <a:srgbClr val="09B048"/>
              </a:solidFill>
              <a:prstDash val="solid"/>
              <a:headEnd type="none" len="sm" w="sm"/>
              <a:tailEnd type="triangle" len="med" w="lg"/>
            </a:ln>
          </p:spPr>
        </p:sp>
      </p:grpSp>
      <p:sp>
        <p:nvSpPr>
          <p:cNvPr name="TextBox 39" id="39"/>
          <p:cNvSpPr txBox="true"/>
          <p:nvPr/>
        </p:nvSpPr>
        <p:spPr>
          <a:xfrm rot="0">
            <a:off x="1097275" y="3120540"/>
            <a:ext cx="16430863" cy="53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053" indent="-325526" lvl="1">
              <a:lnSpc>
                <a:spcPts val="3888"/>
              </a:lnSpc>
              <a:spcBef>
                <a:spcPct val="0"/>
              </a:spcBef>
              <a:buFont typeface="Arial"/>
              <a:buChar char="•"/>
            </a:pPr>
            <a:r>
              <a:rPr lang="en-US" sz="3600" strike="noStrike" u="none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Provides a more elegant syntax for multiple pattern matching over elif ladders.</a:t>
            </a:r>
          </a:p>
        </p:txBody>
      </p:sp>
    </p:spTree>
  </p:cSld>
  <p:clrMapOvr>
    <a:masterClrMapping/>
  </p:clrMapOvr>
  <p:transition spd="fast">
    <p:fade/>
  </p:transition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 i="true" strike="noStrike" u="none">
                <a:solidFill>
                  <a:srgbClr val="005336"/>
                </a:solidFill>
                <a:latin typeface="Georgia Bold Italics"/>
                <a:ea typeface="Georgia Bold Italics"/>
                <a:cs typeface="Georgia Bold Italics"/>
                <a:sym typeface="Georgia Bold Italics"/>
              </a:rPr>
              <a:t>match-case</a:t>
            </a:r>
            <a:r>
              <a:rPr lang="en-US" b="true" sz="6000" strike="noStrike" u="non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 statement syntax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3345" y="2497775"/>
            <a:ext cx="15590520" cy="3931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match &lt;SUBJECT&gt;:</a:t>
            </a: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	case &lt;PATTERN_1&gt;:</a:t>
            </a: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		# Executes if matches pattern 1</a:t>
            </a: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	case &lt;PATTERN_n&gt;:</a:t>
            </a: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		# Executes if matches pattern n</a:t>
            </a: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	case _:</a:t>
            </a: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		# Default case executes if all above patterns fail to match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52697" y="7443757"/>
            <a:ext cx="8891231" cy="53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88"/>
              </a:lnSpc>
              <a:spcBef>
                <a:spcPct val="0"/>
              </a:spcBef>
            </a:pPr>
            <a:r>
              <a:rPr lang="en-US" b="true" sz="3600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Demo: </a:t>
            </a:r>
            <a:r>
              <a:rPr lang="en-US" b="true" sz="3600" strike="noStrike" u="none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https://peps.python.org/pep-0636/</a:t>
            </a:r>
          </a:p>
        </p:txBody>
      </p:sp>
      <p:sp>
        <p:nvSpPr>
          <p:cNvPr name="AutoShape 6" id="6"/>
          <p:cNvSpPr/>
          <p:nvPr/>
        </p:nvSpPr>
        <p:spPr>
          <a:xfrm>
            <a:off x="1552697" y="7993921"/>
            <a:ext cx="8891231" cy="0"/>
          </a:xfrm>
          <a:prstGeom prst="line">
            <a:avLst/>
          </a:prstGeom>
          <a:ln cap="flat" w="76200">
            <a:solidFill>
              <a:srgbClr val="09B048"/>
            </a:solidFill>
            <a:prstDash val="lgDash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3345" y="2446460"/>
            <a:ext cx="11854493" cy="5795163"/>
          </a:xfrm>
          <a:custGeom>
            <a:avLst/>
            <a:gdLst/>
            <a:ahLst/>
            <a:cxnLst/>
            <a:rect r="r" b="b" t="t" l="l"/>
            <a:pathLst>
              <a:path h="5795163" w="11854493">
                <a:moveTo>
                  <a:pt x="0" y="0"/>
                </a:moveTo>
                <a:lnTo>
                  <a:pt x="11854493" y="0"/>
                </a:lnTo>
                <a:lnTo>
                  <a:pt x="11854493" y="5795163"/>
                </a:lnTo>
                <a:lnTo>
                  <a:pt x="0" y="57951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166597" y="5942308"/>
            <a:ext cx="11092703" cy="2213590"/>
            <a:chOff x="0" y="0"/>
            <a:chExt cx="14790270" cy="295145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2030" y="1237429"/>
              <a:ext cx="14758240" cy="1714024"/>
            </a:xfrm>
            <a:custGeom>
              <a:avLst/>
              <a:gdLst/>
              <a:ahLst/>
              <a:cxnLst/>
              <a:rect r="r" b="b" t="t" l="l"/>
              <a:pathLst>
                <a:path h="1714024" w="14758240">
                  <a:moveTo>
                    <a:pt x="0" y="0"/>
                  </a:moveTo>
                  <a:lnTo>
                    <a:pt x="14758240" y="0"/>
                  </a:lnTo>
                  <a:lnTo>
                    <a:pt x="14758240" y="1714024"/>
                  </a:lnTo>
                  <a:lnTo>
                    <a:pt x="0" y="17140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101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38100"/>
              <a:ext cx="7256098" cy="7535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73"/>
                </a:lnSpc>
              </a:pPr>
              <a:r>
                <a:rPr lang="en-US" b="true" sz="3957" u="sng">
                  <a:solidFill>
                    <a:srgbClr val="005336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Expected output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63346" y="4765026"/>
            <a:ext cx="4119899" cy="3476597"/>
            <a:chOff x="0" y="0"/>
            <a:chExt cx="1085076" cy="91564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85076" cy="915647"/>
            </a:xfrm>
            <a:custGeom>
              <a:avLst/>
              <a:gdLst/>
              <a:ahLst/>
              <a:cxnLst/>
              <a:rect r="r" b="b" t="t" l="l"/>
              <a:pathLst>
                <a:path h="915647" w="1085076">
                  <a:moveTo>
                    <a:pt x="0" y="0"/>
                  </a:moveTo>
                  <a:lnTo>
                    <a:pt x="1085076" y="0"/>
                  </a:lnTo>
                  <a:lnTo>
                    <a:pt x="1085076" y="915647"/>
                  </a:lnTo>
                  <a:lnTo>
                    <a:pt x="0" y="91564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085076" cy="963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 strike="noStrike" u="non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Practice Question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8673084"/>
            <a:ext cx="14183677" cy="489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72"/>
              </a:lnSpc>
              <a:spcBef>
                <a:spcPct val="0"/>
              </a:spcBef>
            </a:pPr>
            <a:r>
              <a:rPr lang="en-US" b="true" sz="3400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Tip: </a:t>
            </a:r>
            <a:r>
              <a:rPr lang="en-US" sz="34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 use the elif ladder to your advantage to check conditions one by one.</a:t>
            </a:r>
          </a:p>
        </p:txBody>
      </p:sp>
    </p:spTree>
  </p:cSld>
  <p:clrMapOvr>
    <a:masterClrMapping/>
  </p:clrMapOvr>
  <p:transition spd="med">
    <p:fade/>
  </p:transition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52328" y="5789989"/>
            <a:ext cx="8594128" cy="1720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4"/>
              </a:lnSpc>
            </a:pPr>
            <a:r>
              <a:rPr lang="en-US" sz="4800">
                <a:solidFill>
                  <a:srgbClr val="92D050"/>
                </a:solidFill>
                <a:latin typeface="Helvetica"/>
                <a:ea typeface="Helvetica"/>
                <a:cs typeface="Helvetica"/>
                <a:sym typeface="Helvetica"/>
              </a:rPr>
              <a:t>Thank you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049488" y="5313606"/>
            <a:ext cx="3810895" cy="2597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A956"/>
                </a:solidFill>
                <a:latin typeface="Calibri (MS)"/>
                <a:ea typeface="Calibri (MS)"/>
                <a:cs typeface="Calibri (MS)"/>
                <a:sym typeface="Calibri (MS)"/>
              </a:rPr>
              <a:t>ICT Learning Centre,</a:t>
            </a: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A956"/>
                </a:solidFill>
                <a:latin typeface="Calibri (MS)"/>
                <a:ea typeface="Calibri (MS)"/>
                <a:cs typeface="Calibri (MS)"/>
                <a:sym typeface="Calibri (MS)"/>
              </a:rPr>
              <a:t>CS1-046,</a:t>
            </a: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A956"/>
                </a:solidFill>
                <a:latin typeface="Calibri (MS)"/>
                <a:ea typeface="Calibri (MS)"/>
                <a:cs typeface="Calibri (MS)"/>
                <a:sym typeface="Calibri (MS)"/>
              </a:rPr>
              <a:t>CSIS Building,</a:t>
            </a: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A956"/>
                </a:solidFill>
                <a:latin typeface="Calibri (MS)"/>
                <a:ea typeface="Calibri (MS)"/>
                <a:cs typeface="Calibri (MS)"/>
                <a:sym typeface="Calibri (MS)"/>
              </a:rPr>
              <a:t>University of Limerick,</a:t>
            </a:r>
          </a:p>
          <a:p>
            <a:pPr algn="l">
              <a:lnSpc>
                <a:spcPts val="3240"/>
              </a:lnSpc>
            </a:pP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A956"/>
                </a:solidFill>
                <a:latin typeface="Calibri (MS)"/>
                <a:ea typeface="Calibri (MS)"/>
                <a:cs typeface="Calibri (MS)"/>
                <a:sym typeface="Calibri (MS)"/>
              </a:rPr>
              <a:t>http://ictlc.ul.ie/contactus</a:t>
            </a:r>
          </a:p>
        </p:txBody>
      </p:sp>
    </p:spTree>
  </p:cSld>
  <p:clrMapOvr>
    <a:masterClrMapping/>
  </p:clrMapOvr>
  <p:transition spd="med">
    <p:cover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 strike="noStrike" u="non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What are conditionals?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3345" y="2497776"/>
            <a:ext cx="15590520" cy="53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053" indent="-325526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Conditional statements let your program make choices.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394165" y="4000192"/>
            <a:ext cx="3499671" cy="2286615"/>
            <a:chOff x="0" y="0"/>
            <a:chExt cx="4666228" cy="30488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700" y="12700"/>
              <a:ext cx="4640834" cy="3023362"/>
            </a:xfrm>
            <a:custGeom>
              <a:avLst/>
              <a:gdLst/>
              <a:ahLst/>
              <a:cxnLst/>
              <a:rect r="r" b="b" t="t" l="l"/>
              <a:pathLst>
                <a:path h="3023362" w="4640834">
                  <a:moveTo>
                    <a:pt x="0" y="1511681"/>
                  </a:moveTo>
                  <a:lnTo>
                    <a:pt x="2320417" y="0"/>
                  </a:lnTo>
                  <a:lnTo>
                    <a:pt x="4640834" y="1511681"/>
                  </a:lnTo>
                  <a:lnTo>
                    <a:pt x="2320417" y="3023362"/>
                  </a:lnTo>
                  <a:close/>
                </a:path>
              </a:pathLst>
            </a:custGeom>
            <a:solidFill>
              <a:srgbClr val="00533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-762"/>
              <a:ext cx="4666234" cy="3050286"/>
            </a:xfrm>
            <a:custGeom>
              <a:avLst/>
              <a:gdLst/>
              <a:ahLst/>
              <a:cxnLst/>
              <a:rect r="r" b="b" t="t" l="l"/>
              <a:pathLst>
                <a:path h="3050286" w="4666234">
                  <a:moveTo>
                    <a:pt x="5715" y="1514475"/>
                  </a:moveTo>
                  <a:lnTo>
                    <a:pt x="2326132" y="2794"/>
                  </a:lnTo>
                  <a:cubicBezTo>
                    <a:pt x="2330323" y="0"/>
                    <a:pt x="2335784" y="0"/>
                    <a:pt x="2339975" y="2794"/>
                  </a:cubicBezTo>
                  <a:lnTo>
                    <a:pt x="4660519" y="1514475"/>
                  </a:lnTo>
                  <a:cubicBezTo>
                    <a:pt x="4664075" y="1516761"/>
                    <a:pt x="4666234" y="1520825"/>
                    <a:pt x="4666234" y="1525143"/>
                  </a:cubicBezTo>
                  <a:cubicBezTo>
                    <a:pt x="4666234" y="1529461"/>
                    <a:pt x="4664075" y="1533398"/>
                    <a:pt x="4660519" y="1535811"/>
                  </a:cubicBezTo>
                  <a:lnTo>
                    <a:pt x="2340102" y="3047492"/>
                  </a:lnTo>
                  <a:cubicBezTo>
                    <a:pt x="2335911" y="3050286"/>
                    <a:pt x="2330450" y="3050286"/>
                    <a:pt x="2326259" y="3047492"/>
                  </a:cubicBezTo>
                  <a:lnTo>
                    <a:pt x="5715" y="1535811"/>
                  </a:lnTo>
                  <a:cubicBezTo>
                    <a:pt x="2159" y="1533525"/>
                    <a:pt x="0" y="1529461"/>
                    <a:pt x="0" y="1525143"/>
                  </a:cubicBezTo>
                  <a:cubicBezTo>
                    <a:pt x="0" y="1520825"/>
                    <a:pt x="2159" y="1516888"/>
                    <a:pt x="5715" y="1514475"/>
                  </a:cubicBezTo>
                  <a:moveTo>
                    <a:pt x="19558" y="1535811"/>
                  </a:moveTo>
                  <a:lnTo>
                    <a:pt x="12700" y="1525143"/>
                  </a:lnTo>
                  <a:lnTo>
                    <a:pt x="19685" y="1514475"/>
                  </a:lnTo>
                  <a:lnTo>
                    <a:pt x="2340102" y="3026283"/>
                  </a:lnTo>
                  <a:lnTo>
                    <a:pt x="2333117" y="3036951"/>
                  </a:lnTo>
                  <a:lnTo>
                    <a:pt x="2326132" y="3026283"/>
                  </a:lnTo>
                  <a:lnTo>
                    <a:pt x="4646549" y="1514475"/>
                  </a:lnTo>
                  <a:lnTo>
                    <a:pt x="4653534" y="1525143"/>
                  </a:lnTo>
                  <a:lnTo>
                    <a:pt x="4646549" y="1535811"/>
                  </a:lnTo>
                  <a:lnTo>
                    <a:pt x="2326132" y="24130"/>
                  </a:lnTo>
                  <a:lnTo>
                    <a:pt x="2333117" y="13462"/>
                  </a:lnTo>
                  <a:lnTo>
                    <a:pt x="2340102" y="24130"/>
                  </a:lnTo>
                  <a:lnTo>
                    <a:pt x="19685" y="1535811"/>
                  </a:lnTo>
                  <a:close/>
                </a:path>
              </a:pathLst>
            </a:custGeom>
            <a:solidFill>
              <a:srgbClr val="172C5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4666228" cy="31059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  <a:r>
                <a:rPr lang="en-US" sz="2700" b="true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Condition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297004" y="7266006"/>
            <a:ext cx="2968728" cy="1592552"/>
            <a:chOff x="0" y="0"/>
            <a:chExt cx="3958304" cy="212340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2700" y="12700"/>
              <a:ext cx="3932936" cy="2098040"/>
            </a:xfrm>
            <a:custGeom>
              <a:avLst/>
              <a:gdLst/>
              <a:ahLst/>
              <a:cxnLst/>
              <a:rect r="r" b="b" t="t" l="l"/>
              <a:pathLst>
                <a:path h="2098040" w="3932936">
                  <a:moveTo>
                    <a:pt x="0" y="0"/>
                  </a:moveTo>
                  <a:lnTo>
                    <a:pt x="3932936" y="0"/>
                  </a:lnTo>
                  <a:lnTo>
                    <a:pt x="3932936" y="2098040"/>
                  </a:lnTo>
                  <a:lnTo>
                    <a:pt x="0" y="2098040"/>
                  </a:lnTo>
                  <a:close/>
                </a:path>
              </a:pathLst>
            </a:custGeom>
            <a:solidFill>
              <a:srgbClr val="005337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958336" cy="2123440"/>
            </a:xfrm>
            <a:custGeom>
              <a:avLst/>
              <a:gdLst/>
              <a:ahLst/>
              <a:cxnLst/>
              <a:rect r="r" b="b" t="t" l="l"/>
              <a:pathLst>
                <a:path h="2123440" w="3958336">
                  <a:moveTo>
                    <a:pt x="12700" y="0"/>
                  </a:moveTo>
                  <a:lnTo>
                    <a:pt x="3945636" y="0"/>
                  </a:lnTo>
                  <a:cubicBezTo>
                    <a:pt x="3952621" y="0"/>
                    <a:pt x="3958336" y="5715"/>
                    <a:pt x="3958336" y="12700"/>
                  </a:cubicBezTo>
                  <a:lnTo>
                    <a:pt x="3958336" y="2110740"/>
                  </a:lnTo>
                  <a:cubicBezTo>
                    <a:pt x="3958336" y="2117725"/>
                    <a:pt x="3952621" y="2123440"/>
                    <a:pt x="3945636" y="2123440"/>
                  </a:cubicBezTo>
                  <a:lnTo>
                    <a:pt x="12700" y="2123440"/>
                  </a:lnTo>
                  <a:cubicBezTo>
                    <a:pt x="5715" y="2123440"/>
                    <a:pt x="0" y="2117725"/>
                    <a:pt x="0" y="211074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110740"/>
                  </a:lnTo>
                  <a:lnTo>
                    <a:pt x="12700" y="2110740"/>
                  </a:lnTo>
                  <a:lnTo>
                    <a:pt x="12700" y="2098040"/>
                  </a:lnTo>
                  <a:lnTo>
                    <a:pt x="3945636" y="2098040"/>
                  </a:lnTo>
                  <a:lnTo>
                    <a:pt x="3945636" y="2110740"/>
                  </a:lnTo>
                  <a:lnTo>
                    <a:pt x="3932936" y="2110740"/>
                  </a:lnTo>
                  <a:lnTo>
                    <a:pt x="3932936" y="12700"/>
                  </a:lnTo>
                  <a:lnTo>
                    <a:pt x="3945636" y="12700"/>
                  </a:lnTo>
                  <a:lnTo>
                    <a:pt x="3945636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72C5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3958304" cy="2180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Do something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022271" y="7266004"/>
            <a:ext cx="2968728" cy="1592552"/>
            <a:chOff x="0" y="0"/>
            <a:chExt cx="3958304" cy="212340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2700" y="12700"/>
              <a:ext cx="3932936" cy="2098040"/>
            </a:xfrm>
            <a:custGeom>
              <a:avLst/>
              <a:gdLst/>
              <a:ahLst/>
              <a:cxnLst/>
              <a:rect r="r" b="b" t="t" l="l"/>
              <a:pathLst>
                <a:path h="2098040" w="3932936">
                  <a:moveTo>
                    <a:pt x="0" y="0"/>
                  </a:moveTo>
                  <a:lnTo>
                    <a:pt x="3932936" y="0"/>
                  </a:lnTo>
                  <a:lnTo>
                    <a:pt x="3932936" y="2098040"/>
                  </a:lnTo>
                  <a:lnTo>
                    <a:pt x="0" y="2098040"/>
                  </a:lnTo>
                  <a:close/>
                </a:path>
              </a:pathLst>
            </a:custGeom>
            <a:solidFill>
              <a:srgbClr val="005337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958336" cy="2123440"/>
            </a:xfrm>
            <a:custGeom>
              <a:avLst/>
              <a:gdLst/>
              <a:ahLst/>
              <a:cxnLst/>
              <a:rect r="r" b="b" t="t" l="l"/>
              <a:pathLst>
                <a:path h="2123440" w="3958336">
                  <a:moveTo>
                    <a:pt x="12700" y="0"/>
                  </a:moveTo>
                  <a:lnTo>
                    <a:pt x="3945636" y="0"/>
                  </a:lnTo>
                  <a:cubicBezTo>
                    <a:pt x="3952621" y="0"/>
                    <a:pt x="3958336" y="5715"/>
                    <a:pt x="3958336" y="12700"/>
                  </a:cubicBezTo>
                  <a:lnTo>
                    <a:pt x="3958336" y="2110740"/>
                  </a:lnTo>
                  <a:cubicBezTo>
                    <a:pt x="3958336" y="2117725"/>
                    <a:pt x="3952621" y="2123440"/>
                    <a:pt x="3945636" y="2123440"/>
                  </a:cubicBezTo>
                  <a:lnTo>
                    <a:pt x="12700" y="2123440"/>
                  </a:lnTo>
                  <a:cubicBezTo>
                    <a:pt x="5715" y="2123440"/>
                    <a:pt x="0" y="2117725"/>
                    <a:pt x="0" y="211074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110740"/>
                  </a:lnTo>
                  <a:lnTo>
                    <a:pt x="12700" y="2110740"/>
                  </a:lnTo>
                  <a:lnTo>
                    <a:pt x="12700" y="2098040"/>
                  </a:lnTo>
                  <a:lnTo>
                    <a:pt x="3945636" y="2098040"/>
                  </a:lnTo>
                  <a:lnTo>
                    <a:pt x="3945636" y="2110740"/>
                  </a:lnTo>
                  <a:lnTo>
                    <a:pt x="3932936" y="2110740"/>
                  </a:lnTo>
                  <a:lnTo>
                    <a:pt x="3932936" y="12700"/>
                  </a:lnTo>
                  <a:lnTo>
                    <a:pt x="3945636" y="12700"/>
                  </a:lnTo>
                  <a:lnTo>
                    <a:pt x="3945636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72C5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3958304" cy="2180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Do something </a:t>
              </a:r>
              <a:r>
                <a:rPr lang="en-US" sz="2700" u="sng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else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 flipH="true">
            <a:off x="5781368" y="6277331"/>
            <a:ext cx="3362632" cy="988675"/>
          </a:xfrm>
          <a:prstGeom prst="line">
            <a:avLst/>
          </a:prstGeom>
          <a:ln cap="rnd" w="3810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>
            <a:off x="9144000" y="6277331"/>
            <a:ext cx="3362635" cy="988674"/>
          </a:xfrm>
          <a:prstGeom prst="line">
            <a:avLst/>
          </a:prstGeom>
          <a:ln cap="rnd" w="3810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9" id="19"/>
          <p:cNvSpPr txBox="true"/>
          <p:nvPr/>
        </p:nvSpPr>
        <p:spPr>
          <a:xfrm rot="0">
            <a:off x="6765086" y="6324334"/>
            <a:ext cx="1395198" cy="519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b="true">
                <a:solidFill>
                  <a:srgbClr val="00533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True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186711" y="6324334"/>
            <a:ext cx="1395198" cy="519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b="true">
                <a:solidFill>
                  <a:srgbClr val="00533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False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63345" y="3253747"/>
            <a:ext cx="6800374" cy="53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053" indent="-325526" lvl="1">
              <a:lnSpc>
                <a:spcPts val="3888"/>
              </a:lnSpc>
              <a:spcBef>
                <a:spcPct val="0"/>
              </a:spcBef>
              <a:buFont typeface="Arial"/>
              <a:buChar char="•"/>
            </a:pPr>
            <a:r>
              <a:rPr lang="en-US" sz="3600" strike="noStrike" u="none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Control the ‘flow’ of your code.</a:t>
            </a:r>
          </a:p>
        </p:txBody>
      </p:sp>
    </p:spTree>
  </p:cSld>
  <p:clrMapOvr>
    <a:masterClrMapping/>
  </p:clrMapOvr>
  <p:transition spd="fast">
    <p:circl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The </a:t>
            </a:r>
            <a:r>
              <a:rPr lang="en-US" b="true" sz="6000" i="true" strike="noStrike" u="none">
                <a:solidFill>
                  <a:srgbClr val="005336"/>
                </a:solidFill>
                <a:latin typeface="Georgia Bold Italics"/>
                <a:ea typeface="Georgia Bold Italics"/>
                <a:cs typeface="Georgia Bold Italics"/>
                <a:sym typeface="Georgia Bold Italics"/>
              </a:rPr>
              <a:t>if-else</a:t>
            </a:r>
            <a:r>
              <a:rPr lang="en-US" b="true" sz="6000" strike="noStrike" u="non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 statement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3345" y="2888054"/>
            <a:ext cx="15590520" cy="1016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For binary decisions i.e., either </a:t>
            </a:r>
            <a:r>
              <a:rPr lang="en-US" sz="3600" i="true">
                <a:solidFill>
                  <a:srgbClr val="005336"/>
                </a:solidFill>
                <a:latin typeface="Helvetica Italics"/>
                <a:ea typeface="Helvetica Italics"/>
                <a:cs typeface="Helvetica Italics"/>
                <a:sym typeface="Helvetica Italics"/>
              </a:rPr>
              <a:t>this </a:t>
            </a: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or</a:t>
            </a:r>
            <a:r>
              <a:rPr lang="en-US" sz="3600" i="true">
                <a:solidFill>
                  <a:srgbClr val="005336"/>
                </a:solidFill>
                <a:latin typeface="Helvetica Italics"/>
                <a:ea typeface="Helvetica Italics"/>
                <a:cs typeface="Helvetica Italics"/>
                <a:sym typeface="Helvetica Italics"/>
              </a:rPr>
              <a:t> that</a:t>
            </a:r>
          </a:p>
          <a:p>
            <a:pPr algn="l" marL="651510" indent="-325755" lvl="1">
              <a:lnSpc>
                <a:spcPts val="3888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4297004" y="7266006"/>
            <a:ext cx="2968728" cy="1592552"/>
            <a:chOff x="0" y="0"/>
            <a:chExt cx="3958304" cy="21234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700" y="12700"/>
              <a:ext cx="3932936" cy="2098040"/>
            </a:xfrm>
            <a:custGeom>
              <a:avLst/>
              <a:gdLst/>
              <a:ahLst/>
              <a:cxnLst/>
              <a:rect r="r" b="b" t="t" l="l"/>
              <a:pathLst>
                <a:path h="2098040" w="3932936">
                  <a:moveTo>
                    <a:pt x="0" y="0"/>
                  </a:moveTo>
                  <a:lnTo>
                    <a:pt x="3932936" y="0"/>
                  </a:lnTo>
                  <a:lnTo>
                    <a:pt x="3932936" y="2098040"/>
                  </a:lnTo>
                  <a:lnTo>
                    <a:pt x="0" y="2098040"/>
                  </a:lnTo>
                  <a:close/>
                </a:path>
              </a:pathLst>
            </a:custGeom>
            <a:solidFill>
              <a:srgbClr val="00533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958336" cy="2123440"/>
            </a:xfrm>
            <a:custGeom>
              <a:avLst/>
              <a:gdLst/>
              <a:ahLst/>
              <a:cxnLst/>
              <a:rect r="r" b="b" t="t" l="l"/>
              <a:pathLst>
                <a:path h="2123440" w="3958336">
                  <a:moveTo>
                    <a:pt x="12700" y="0"/>
                  </a:moveTo>
                  <a:lnTo>
                    <a:pt x="3945636" y="0"/>
                  </a:lnTo>
                  <a:cubicBezTo>
                    <a:pt x="3952621" y="0"/>
                    <a:pt x="3958336" y="5715"/>
                    <a:pt x="3958336" y="12700"/>
                  </a:cubicBezTo>
                  <a:lnTo>
                    <a:pt x="3958336" y="2110740"/>
                  </a:lnTo>
                  <a:cubicBezTo>
                    <a:pt x="3958336" y="2117725"/>
                    <a:pt x="3952621" y="2123440"/>
                    <a:pt x="3945636" y="2123440"/>
                  </a:cubicBezTo>
                  <a:lnTo>
                    <a:pt x="12700" y="2123440"/>
                  </a:lnTo>
                  <a:cubicBezTo>
                    <a:pt x="5715" y="2123440"/>
                    <a:pt x="0" y="2117725"/>
                    <a:pt x="0" y="211074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110740"/>
                  </a:lnTo>
                  <a:lnTo>
                    <a:pt x="12700" y="2110740"/>
                  </a:lnTo>
                  <a:lnTo>
                    <a:pt x="12700" y="2098040"/>
                  </a:lnTo>
                  <a:lnTo>
                    <a:pt x="3945636" y="2098040"/>
                  </a:lnTo>
                  <a:lnTo>
                    <a:pt x="3945636" y="2110740"/>
                  </a:lnTo>
                  <a:lnTo>
                    <a:pt x="3932936" y="2110740"/>
                  </a:lnTo>
                  <a:lnTo>
                    <a:pt x="3932936" y="12700"/>
                  </a:lnTo>
                  <a:lnTo>
                    <a:pt x="3945636" y="12700"/>
                  </a:lnTo>
                  <a:lnTo>
                    <a:pt x="3945636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72C5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3958304" cy="2180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Do something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022271" y="7266004"/>
            <a:ext cx="2968728" cy="1592552"/>
            <a:chOff x="0" y="0"/>
            <a:chExt cx="3958304" cy="212340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2700" y="12700"/>
              <a:ext cx="3932936" cy="2098040"/>
            </a:xfrm>
            <a:custGeom>
              <a:avLst/>
              <a:gdLst/>
              <a:ahLst/>
              <a:cxnLst/>
              <a:rect r="r" b="b" t="t" l="l"/>
              <a:pathLst>
                <a:path h="2098040" w="3932936">
                  <a:moveTo>
                    <a:pt x="0" y="0"/>
                  </a:moveTo>
                  <a:lnTo>
                    <a:pt x="3932936" y="0"/>
                  </a:lnTo>
                  <a:lnTo>
                    <a:pt x="3932936" y="2098040"/>
                  </a:lnTo>
                  <a:lnTo>
                    <a:pt x="0" y="2098040"/>
                  </a:lnTo>
                  <a:close/>
                </a:path>
              </a:pathLst>
            </a:custGeom>
            <a:solidFill>
              <a:srgbClr val="005337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958336" cy="2123440"/>
            </a:xfrm>
            <a:custGeom>
              <a:avLst/>
              <a:gdLst/>
              <a:ahLst/>
              <a:cxnLst/>
              <a:rect r="r" b="b" t="t" l="l"/>
              <a:pathLst>
                <a:path h="2123440" w="3958336">
                  <a:moveTo>
                    <a:pt x="12700" y="0"/>
                  </a:moveTo>
                  <a:lnTo>
                    <a:pt x="3945636" y="0"/>
                  </a:lnTo>
                  <a:cubicBezTo>
                    <a:pt x="3952621" y="0"/>
                    <a:pt x="3958336" y="5715"/>
                    <a:pt x="3958336" y="12700"/>
                  </a:cubicBezTo>
                  <a:lnTo>
                    <a:pt x="3958336" y="2110740"/>
                  </a:lnTo>
                  <a:cubicBezTo>
                    <a:pt x="3958336" y="2117725"/>
                    <a:pt x="3952621" y="2123440"/>
                    <a:pt x="3945636" y="2123440"/>
                  </a:cubicBezTo>
                  <a:lnTo>
                    <a:pt x="12700" y="2123440"/>
                  </a:lnTo>
                  <a:cubicBezTo>
                    <a:pt x="5715" y="2123440"/>
                    <a:pt x="0" y="2117725"/>
                    <a:pt x="0" y="211074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110740"/>
                  </a:lnTo>
                  <a:lnTo>
                    <a:pt x="12700" y="2110740"/>
                  </a:lnTo>
                  <a:lnTo>
                    <a:pt x="12700" y="2098040"/>
                  </a:lnTo>
                  <a:lnTo>
                    <a:pt x="3945636" y="2098040"/>
                  </a:lnTo>
                  <a:lnTo>
                    <a:pt x="3945636" y="2110740"/>
                  </a:lnTo>
                  <a:lnTo>
                    <a:pt x="3932936" y="2110740"/>
                  </a:lnTo>
                  <a:lnTo>
                    <a:pt x="3932936" y="12700"/>
                  </a:lnTo>
                  <a:lnTo>
                    <a:pt x="3945636" y="12700"/>
                  </a:lnTo>
                  <a:lnTo>
                    <a:pt x="3945636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72C5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3958304" cy="2180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Do something </a:t>
              </a:r>
              <a:r>
                <a:rPr lang="en-US" sz="2700" u="sng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else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 flipH="true">
            <a:off x="5781368" y="6277331"/>
            <a:ext cx="3362632" cy="988675"/>
          </a:xfrm>
          <a:prstGeom prst="line">
            <a:avLst/>
          </a:prstGeom>
          <a:ln cap="rnd" w="3810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>
            <a:off x="9144000" y="6277331"/>
            <a:ext cx="3362635" cy="988674"/>
          </a:xfrm>
          <a:prstGeom prst="line">
            <a:avLst/>
          </a:prstGeom>
          <a:ln cap="rnd" w="3810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5" id="15"/>
          <p:cNvSpPr txBox="true"/>
          <p:nvPr/>
        </p:nvSpPr>
        <p:spPr>
          <a:xfrm rot="0">
            <a:off x="6765086" y="6324334"/>
            <a:ext cx="1395198" cy="519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b="true">
                <a:solidFill>
                  <a:srgbClr val="00533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True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186711" y="6324334"/>
            <a:ext cx="1395198" cy="519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b="true">
                <a:solidFill>
                  <a:srgbClr val="00533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False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394165" y="3990716"/>
            <a:ext cx="3499671" cy="2286615"/>
            <a:chOff x="0" y="0"/>
            <a:chExt cx="4666228" cy="304882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2700" y="12700"/>
              <a:ext cx="4640834" cy="3023362"/>
            </a:xfrm>
            <a:custGeom>
              <a:avLst/>
              <a:gdLst/>
              <a:ahLst/>
              <a:cxnLst/>
              <a:rect r="r" b="b" t="t" l="l"/>
              <a:pathLst>
                <a:path h="3023362" w="4640834">
                  <a:moveTo>
                    <a:pt x="0" y="1511681"/>
                  </a:moveTo>
                  <a:lnTo>
                    <a:pt x="2320417" y="0"/>
                  </a:lnTo>
                  <a:lnTo>
                    <a:pt x="4640834" y="1511681"/>
                  </a:lnTo>
                  <a:lnTo>
                    <a:pt x="2320417" y="3023362"/>
                  </a:lnTo>
                  <a:close/>
                </a:path>
              </a:pathLst>
            </a:custGeom>
            <a:solidFill>
              <a:srgbClr val="005337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-762"/>
              <a:ext cx="4666234" cy="3050286"/>
            </a:xfrm>
            <a:custGeom>
              <a:avLst/>
              <a:gdLst/>
              <a:ahLst/>
              <a:cxnLst/>
              <a:rect r="r" b="b" t="t" l="l"/>
              <a:pathLst>
                <a:path h="3050286" w="4666234">
                  <a:moveTo>
                    <a:pt x="5715" y="1514475"/>
                  </a:moveTo>
                  <a:lnTo>
                    <a:pt x="2326132" y="2794"/>
                  </a:lnTo>
                  <a:cubicBezTo>
                    <a:pt x="2330323" y="0"/>
                    <a:pt x="2335784" y="0"/>
                    <a:pt x="2339975" y="2794"/>
                  </a:cubicBezTo>
                  <a:lnTo>
                    <a:pt x="4660519" y="1514475"/>
                  </a:lnTo>
                  <a:cubicBezTo>
                    <a:pt x="4664075" y="1516761"/>
                    <a:pt x="4666234" y="1520825"/>
                    <a:pt x="4666234" y="1525143"/>
                  </a:cubicBezTo>
                  <a:cubicBezTo>
                    <a:pt x="4666234" y="1529461"/>
                    <a:pt x="4664075" y="1533398"/>
                    <a:pt x="4660519" y="1535811"/>
                  </a:cubicBezTo>
                  <a:lnTo>
                    <a:pt x="2340102" y="3047492"/>
                  </a:lnTo>
                  <a:cubicBezTo>
                    <a:pt x="2335911" y="3050286"/>
                    <a:pt x="2330450" y="3050286"/>
                    <a:pt x="2326259" y="3047492"/>
                  </a:cubicBezTo>
                  <a:lnTo>
                    <a:pt x="5715" y="1535811"/>
                  </a:lnTo>
                  <a:cubicBezTo>
                    <a:pt x="2159" y="1533525"/>
                    <a:pt x="0" y="1529461"/>
                    <a:pt x="0" y="1525143"/>
                  </a:cubicBezTo>
                  <a:cubicBezTo>
                    <a:pt x="0" y="1520825"/>
                    <a:pt x="2159" y="1516888"/>
                    <a:pt x="5715" y="1514475"/>
                  </a:cubicBezTo>
                  <a:moveTo>
                    <a:pt x="19558" y="1535811"/>
                  </a:moveTo>
                  <a:lnTo>
                    <a:pt x="12700" y="1525143"/>
                  </a:lnTo>
                  <a:lnTo>
                    <a:pt x="19685" y="1514475"/>
                  </a:lnTo>
                  <a:lnTo>
                    <a:pt x="2340102" y="3026283"/>
                  </a:lnTo>
                  <a:lnTo>
                    <a:pt x="2333117" y="3036951"/>
                  </a:lnTo>
                  <a:lnTo>
                    <a:pt x="2326132" y="3026283"/>
                  </a:lnTo>
                  <a:lnTo>
                    <a:pt x="4646549" y="1514475"/>
                  </a:lnTo>
                  <a:lnTo>
                    <a:pt x="4653534" y="1525143"/>
                  </a:lnTo>
                  <a:lnTo>
                    <a:pt x="4646549" y="1535811"/>
                  </a:lnTo>
                  <a:lnTo>
                    <a:pt x="2326132" y="24130"/>
                  </a:lnTo>
                  <a:lnTo>
                    <a:pt x="2333117" y="13462"/>
                  </a:lnTo>
                  <a:lnTo>
                    <a:pt x="2340102" y="24130"/>
                  </a:lnTo>
                  <a:lnTo>
                    <a:pt x="19685" y="1535811"/>
                  </a:lnTo>
                  <a:close/>
                </a:path>
              </a:pathLst>
            </a:custGeom>
            <a:solidFill>
              <a:srgbClr val="172C51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4666228" cy="31059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  <a:r>
                <a:rPr lang="en-US" sz="2700" b="true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Condition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394165" y="4000192"/>
            <a:ext cx="3499671" cy="2286615"/>
            <a:chOff x="0" y="0"/>
            <a:chExt cx="4666228" cy="304882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12700" y="12700"/>
              <a:ext cx="4640834" cy="3023362"/>
            </a:xfrm>
            <a:custGeom>
              <a:avLst/>
              <a:gdLst/>
              <a:ahLst/>
              <a:cxnLst/>
              <a:rect r="r" b="b" t="t" l="l"/>
              <a:pathLst>
                <a:path h="3023362" w="4640834">
                  <a:moveTo>
                    <a:pt x="0" y="1511681"/>
                  </a:moveTo>
                  <a:lnTo>
                    <a:pt x="2320417" y="0"/>
                  </a:lnTo>
                  <a:lnTo>
                    <a:pt x="4640834" y="1511681"/>
                  </a:lnTo>
                  <a:lnTo>
                    <a:pt x="2320417" y="3023362"/>
                  </a:lnTo>
                  <a:close/>
                </a:path>
              </a:pathLst>
            </a:custGeom>
            <a:solidFill>
              <a:srgbClr val="005337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-762"/>
              <a:ext cx="4666234" cy="3050286"/>
            </a:xfrm>
            <a:custGeom>
              <a:avLst/>
              <a:gdLst/>
              <a:ahLst/>
              <a:cxnLst/>
              <a:rect r="r" b="b" t="t" l="l"/>
              <a:pathLst>
                <a:path h="3050286" w="4666234">
                  <a:moveTo>
                    <a:pt x="5715" y="1514475"/>
                  </a:moveTo>
                  <a:lnTo>
                    <a:pt x="2326132" y="2794"/>
                  </a:lnTo>
                  <a:cubicBezTo>
                    <a:pt x="2330323" y="0"/>
                    <a:pt x="2335784" y="0"/>
                    <a:pt x="2339975" y="2794"/>
                  </a:cubicBezTo>
                  <a:lnTo>
                    <a:pt x="4660519" y="1514475"/>
                  </a:lnTo>
                  <a:cubicBezTo>
                    <a:pt x="4664075" y="1516761"/>
                    <a:pt x="4666234" y="1520825"/>
                    <a:pt x="4666234" y="1525143"/>
                  </a:cubicBezTo>
                  <a:cubicBezTo>
                    <a:pt x="4666234" y="1529461"/>
                    <a:pt x="4664075" y="1533398"/>
                    <a:pt x="4660519" y="1535811"/>
                  </a:cubicBezTo>
                  <a:lnTo>
                    <a:pt x="2340102" y="3047492"/>
                  </a:lnTo>
                  <a:cubicBezTo>
                    <a:pt x="2335911" y="3050286"/>
                    <a:pt x="2330450" y="3050286"/>
                    <a:pt x="2326259" y="3047492"/>
                  </a:cubicBezTo>
                  <a:lnTo>
                    <a:pt x="5715" y="1535811"/>
                  </a:lnTo>
                  <a:cubicBezTo>
                    <a:pt x="2159" y="1533525"/>
                    <a:pt x="0" y="1529461"/>
                    <a:pt x="0" y="1525143"/>
                  </a:cubicBezTo>
                  <a:cubicBezTo>
                    <a:pt x="0" y="1520825"/>
                    <a:pt x="2159" y="1516888"/>
                    <a:pt x="5715" y="1514475"/>
                  </a:cubicBezTo>
                  <a:moveTo>
                    <a:pt x="19558" y="1535811"/>
                  </a:moveTo>
                  <a:lnTo>
                    <a:pt x="12700" y="1525143"/>
                  </a:lnTo>
                  <a:lnTo>
                    <a:pt x="19685" y="1514475"/>
                  </a:lnTo>
                  <a:lnTo>
                    <a:pt x="2340102" y="3026283"/>
                  </a:lnTo>
                  <a:lnTo>
                    <a:pt x="2333117" y="3036951"/>
                  </a:lnTo>
                  <a:lnTo>
                    <a:pt x="2326132" y="3026283"/>
                  </a:lnTo>
                  <a:lnTo>
                    <a:pt x="4646549" y="1514475"/>
                  </a:lnTo>
                  <a:lnTo>
                    <a:pt x="4653534" y="1525143"/>
                  </a:lnTo>
                  <a:lnTo>
                    <a:pt x="4646549" y="1535811"/>
                  </a:lnTo>
                  <a:lnTo>
                    <a:pt x="2326132" y="24130"/>
                  </a:lnTo>
                  <a:lnTo>
                    <a:pt x="2333117" y="13462"/>
                  </a:lnTo>
                  <a:lnTo>
                    <a:pt x="2340102" y="24130"/>
                  </a:lnTo>
                  <a:lnTo>
                    <a:pt x="19685" y="1535811"/>
                  </a:lnTo>
                  <a:close/>
                </a:path>
              </a:pathLst>
            </a:custGeom>
            <a:solidFill>
              <a:srgbClr val="172C51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4666228" cy="31059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  <a:r>
                <a:rPr lang="en-US" sz="2700" b="true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Condition</a:t>
              </a:r>
            </a:p>
          </p:txBody>
        </p:sp>
      </p:grpSp>
      <p:sp>
        <p:nvSpPr>
          <p:cNvPr name="AutoShape 25" id="25"/>
          <p:cNvSpPr/>
          <p:nvPr/>
        </p:nvSpPr>
        <p:spPr>
          <a:xfrm flipH="true">
            <a:off x="5684216" y="6235635"/>
            <a:ext cx="3556728" cy="905491"/>
          </a:xfrm>
          <a:prstGeom prst="line">
            <a:avLst/>
          </a:prstGeom>
          <a:ln cap="rnd" w="3810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6" id="26"/>
          <p:cNvSpPr/>
          <p:nvPr/>
        </p:nvSpPr>
        <p:spPr>
          <a:xfrm>
            <a:off x="9102304" y="6346547"/>
            <a:ext cx="3334908" cy="766850"/>
          </a:xfrm>
          <a:prstGeom prst="line">
            <a:avLst/>
          </a:prstGeom>
          <a:ln cap="rnd" w="3810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7" id="27"/>
          <p:cNvSpPr txBox="true"/>
          <p:nvPr/>
        </p:nvSpPr>
        <p:spPr>
          <a:xfrm rot="0">
            <a:off x="6765086" y="6315382"/>
            <a:ext cx="1395198" cy="519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b="true">
                <a:solidFill>
                  <a:srgbClr val="00533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True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196237" y="6324908"/>
            <a:ext cx="1395198" cy="519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b="true">
                <a:solidFill>
                  <a:srgbClr val="00533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False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16711" y="2949055"/>
            <a:ext cx="3137910" cy="555729"/>
            <a:chOff x="0" y="0"/>
            <a:chExt cx="826445" cy="1463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26445" cy="146365"/>
            </a:xfrm>
            <a:custGeom>
              <a:avLst/>
              <a:gdLst/>
              <a:ahLst/>
              <a:cxnLst/>
              <a:rect r="r" b="b" t="t" l="l"/>
              <a:pathLst>
                <a:path h="146365" w="826445">
                  <a:moveTo>
                    <a:pt x="0" y="0"/>
                  </a:moveTo>
                  <a:lnTo>
                    <a:pt x="826445" y="0"/>
                  </a:lnTo>
                  <a:lnTo>
                    <a:pt x="826445" y="146365"/>
                  </a:lnTo>
                  <a:lnTo>
                    <a:pt x="0" y="1463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9B048"/>
              </a:solidFill>
              <a:prstDash val="lgDash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26445" cy="1939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89879" y="2681041"/>
            <a:ext cx="8811997" cy="1956075"/>
            <a:chOff x="0" y="0"/>
            <a:chExt cx="2320855" cy="5151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20855" cy="515180"/>
            </a:xfrm>
            <a:custGeom>
              <a:avLst/>
              <a:gdLst/>
              <a:ahLst/>
              <a:cxnLst/>
              <a:rect r="r" b="b" t="t" l="l"/>
              <a:pathLst>
                <a:path h="515180" w="2320855">
                  <a:moveTo>
                    <a:pt x="0" y="0"/>
                  </a:moveTo>
                  <a:lnTo>
                    <a:pt x="2320855" y="0"/>
                  </a:lnTo>
                  <a:lnTo>
                    <a:pt x="2320855" y="515180"/>
                  </a:lnTo>
                  <a:lnTo>
                    <a:pt x="0" y="5151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9B048"/>
              </a:solidFill>
              <a:prstDash val="lgDash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320855" cy="5628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130761" y="6280348"/>
            <a:ext cx="11100978" cy="2527052"/>
          </a:xfrm>
          <a:custGeom>
            <a:avLst/>
            <a:gdLst/>
            <a:ahLst/>
            <a:cxnLst/>
            <a:rect r="r" b="b" t="t" l="l"/>
            <a:pathLst>
              <a:path h="2527052" w="11100978">
                <a:moveTo>
                  <a:pt x="0" y="0"/>
                </a:moveTo>
                <a:lnTo>
                  <a:pt x="11100978" y="0"/>
                </a:lnTo>
                <a:lnTo>
                  <a:pt x="11100978" y="2527052"/>
                </a:lnTo>
                <a:lnTo>
                  <a:pt x="0" y="25270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 i="true" strike="noStrike" u="none">
                <a:solidFill>
                  <a:srgbClr val="005336"/>
                </a:solidFill>
                <a:latin typeface="Georgia Bold Italics"/>
                <a:ea typeface="Georgia Bold Italics"/>
                <a:cs typeface="Georgia Bold Italics"/>
                <a:sym typeface="Georgia Bold Italics"/>
              </a:rPr>
              <a:t>if-else</a:t>
            </a:r>
            <a:r>
              <a:rPr lang="en-US" b="true" sz="6000" strike="noStrike" u="non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 statement syntax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3345" y="2497776"/>
            <a:ext cx="9617905" cy="1502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if &lt;CONDITION&gt;</a:t>
            </a: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        # This code runs if condition is True		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78055" y="4588704"/>
            <a:ext cx="7902893" cy="1016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88"/>
              </a:lnSpc>
              <a:spcBef>
                <a:spcPct val="0"/>
              </a:spcBef>
            </a:pPr>
            <a:r>
              <a:rPr lang="en-US" sz="3600" strike="noStrike" u="none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else:</a:t>
            </a:r>
          </a:p>
          <a:p>
            <a:pPr algn="l" marL="0" indent="0" lvl="0">
              <a:lnSpc>
                <a:spcPts val="3888"/>
              </a:lnSpc>
              <a:spcBef>
                <a:spcPct val="0"/>
              </a:spcBef>
            </a:pPr>
            <a:r>
              <a:rPr lang="en-US" sz="3600" strike="noStrike" u="none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    # This code runs if condition is False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78055" y="6396168"/>
            <a:ext cx="5326023" cy="1016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88"/>
              </a:lnSpc>
              <a:spcBef>
                <a:spcPct val="0"/>
              </a:spcBef>
            </a:pPr>
            <a:r>
              <a:rPr lang="en-US" b="true" sz="3600" strike="noStrike" u="sng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Note: </a:t>
            </a:r>
          </a:p>
          <a:p>
            <a:pPr algn="l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 strike="noStrike" u="none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Indentation is crucial!!!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78055" y="7460682"/>
            <a:ext cx="6953131" cy="53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 strike="noStrike" u="none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else does not take a condition.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054621" y="2983551"/>
            <a:ext cx="152281" cy="53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88"/>
              </a:lnSpc>
              <a:spcBef>
                <a:spcPct val="0"/>
              </a:spcBef>
            </a:pPr>
            <a:r>
              <a:rPr lang="en-US" b="true" sz="3600" strike="noStrike" u="none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598616" y="4009965"/>
            <a:ext cx="3975854" cy="53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88"/>
              </a:lnSpc>
              <a:spcBef>
                <a:spcPct val="0"/>
              </a:spcBef>
            </a:pPr>
            <a:r>
              <a:rPr lang="en-US" sz="3600" strike="noStrike" u="none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var = ‘Hello, World!’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78055" y="4656166"/>
            <a:ext cx="9992829" cy="53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88"/>
              </a:lnSpc>
              <a:spcBef>
                <a:spcPct val="0"/>
              </a:spcBef>
            </a:pPr>
            <a:r>
              <a:rPr lang="en-US" sz="3600" strike="noStrike" u="none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print(var)</a:t>
            </a:r>
            <a:r>
              <a:rPr lang="en-US" sz="3600" strike="noStrike" u="none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 # Outside indented code block</a:t>
            </a:r>
          </a:p>
        </p:txBody>
      </p:sp>
      <p:sp>
        <p:nvSpPr>
          <p:cNvPr name="AutoShape 18" id="18"/>
          <p:cNvSpPr/>
          <p:nvPr/>
        </p:nvSpPr>
        <p:spPr>
          <a:xfrm>
            <a:off x="3513272" y="5337596"/>
            <a:ext cx="1617489" cy="2206278"/>
          </a:xfrm>
          <a:prstGeom prst="line">
            <a:avLst/>
          </a:prstGeom>
          <a:ln cap="flat" w="76200">
            <a:solidFill>
              <a:srgbClr val="FF3131"/>
            </a:solidFill>
            <a:prstDash val="lgDash"/>
            <a:headEnd type="none" len="sm" w="sm"/>
            <a:tailEnd type="triangle" len="med" w="lg"/>
          </a:ln>
        </p:spPr>
      </p:sp>
      <p:sp>
        <p:nvSpPr>
          <p:cNvPr name="AutoShape 19" id="19"/>
          <p:cNvSpPr/>
          <p:nvPr/>
        </p:nvSpPr>
        <p:spPr>
          <a:xfrm>
            <a:off x="1578055" y="3923468"/>
            <a:ext cx="1020561" cy="0"/>
          </a:xfrm>
          <a:prstGeom prst="line">
            <a:avLst/>
          </a:prstGeom>
          <a:ln cap="flat" w="76200">
            <a:solidFill>
              <a:srgbClr val="09B048"/>
            </a:solidFill>
            <a:prstDash val="solid"/>
            <a:headEnd type="arrow" len="sm" w="med"/>
            <a:tailEnd type="arrow" len="sm" w="med"/>
          </a:ln>
        </p:spPr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 i="true" strike="noStrike" u="none">
                <a:solidFill>
                  <a:srgbClr val="005336"/>
                </a:solidFill>
                <a:latin typeface="Georgia Bold Italics"/>
                <a:ea typeface="Georgia Bold Italics"/>
                <a:cs typeface="Georgia Bold Italics"/>
                <a:sym typeface="Georgia Bold Italics"/>
              </a:rPr>
              <a:t>if-else</a:t>
            </a:r>
            <a:r>
              <a:rPr lang="en-US" b="true" sz="6000" strike="noStrike" u="non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 statement example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3346" y="2497776"/>
            <a:ext cx="15590520" cy="4732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if score &gt;= 90.0:</a:t>
            </a: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	print(‘Student has scored A1!’)</a:t>
            </a: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else:</a:t>
            </a: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	print(‘Student has scored a grade below A1.’)</a:t>
            </a:r>
          </a:p>
          <a:p>
            <a:pPr algn="l">
              <a:lnSpc>
                <a:spcPts val="3888"/>
              </a:lnSpc>
            </a:pPr>
          </a:p>
          <a:p>
            <a:pPr algn="l">
              <a:lnSpc>
                <a:spcPts val="3888"/>
              </a:lnSpc>
            </a:pP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	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3391.6690" end="102953.999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4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9116.3340" end="83571.119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4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DAG0fUY2f_Q</dc:identifier>
  <dcterms:modified xsi:type="dcterms:W3CDTF">2011-08-01T06:04:30Z</dcterms:modified>
  <cp:revision>1</cp:revision>
  <dc:title>PMLF-S2V1-Conditionals</dc:title>
</cp:coreProperties>
</file>